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5"/>
    <p:sldMasterId id="214748366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</p:sldIdLst>
  <p:sldSz cy="5143500" cx="9144000"/>
  <p:notesSz cx="6858000" cy="9144000"/>
  <p:embeddedFontLst>
    <p:embeddedFont>
      <p:font typeface="Helvetica Neue"/>
      <p:regular r:id="rId71"/>
      <p:bold r:id="rId72"/>
      <p:italic r:id="rId73"/>
      <p:boldItalic r:id="rId74"/>
    </p:embeddedFont>
    <p:embeddedFont>
      <p:font typeface="Helvetica Neue Light"/>
      <p:regular r:id="rId75"/>
      <p:bold r:id="rId76"/>
      <p:italic r:id="rId77"/>
      <p:boldItalic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7E063FD-B104-4191-B672-D2C790E4F559}">
  <a:tblStyle styleId="{17E063FD-B104-4191-B672-D2C790E4F55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HelveticaNeue-italic.fntdata"/><Relationship Id="rId72" Type="http://schemas.openxmlformats.org/officeDocument/2006/relationships/font" Target="fonts/HelveticaNeue-bold.fntdata"/><Relationship Id="rId31" Type="http://schemas.openxmlformats.org/officeDocument/2006/relationships/slide" Target="slides/slide24.xml"/><Relationship Id="rId75" Type="http://schemas.openxmlformats.org/officeDocument/2006/relationships/font" Target="fonts/HelveticaNeueLight-regular.fntdata"/><Relationship Id="rId30" Type="http://schemas.openxmlformats.org/officeDocument/2006/relationships/slide" Target="slides/slide23.xml"/><Relationship Id="rId74" Type="http://schemas.openxmlformats.org/officeDocument/2006/relationships/font" Target="fonts/HelveticaNeue-boldItalic.fntdata"/><Relationship Id="rId33" Type="http://schemas.openxmlformats.org/officeDocument/2006/relationships/slide" Target="slides/slide26.xml"/><Relationship Id="rId77" Type="http://schemas.openxmlformats.org/officeDocument/2006/relationships/font" Target="fonts/HelveticaNeueLight-italic.fntdata"/><Relationship Id="rId32" Type="http://schemas.openxmlformats.org/officeDocument/2006/relationships/slide" Target="slides/slide25.xml"/><Relationship Id="rId76" Type="http://schemas.openxmlformats.org/officeDocument/2006/relationships/font" Target="fonts/HelveticaNeueLight-bold.fntdata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8" Type="http://schemas.openxmlformats.org/officeDocument/2006/relationships/font" Target="fonts/HelveticaNeueLight-boldItalic.fntdata"/><Relationship Id="rId71" Type="http://schemas.openxmlformats.org/officeDocument/2006/relationships/font" Target="fonts/HelveticaNeue-regular.fntdata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df28daab8_2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g7df28daab8_2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2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df28daab8_2_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activity各种情况的生命周期</a:t>
            </a:r>
            <a:endParaRPr/>
          </a:p>
        </p:txBody>
      </p:sp>
      <p:sp>
        <p:nvSpPr>
          <p:cNvPr id="139" name="Google Shape;139;g7df28daab8_2_65:notes"/>
          <p:cNvSpPr/>
          <p:nvPr>
            <p:ph idx="2" type="sldImg"/>
          </p:nvPr>
        </p:nvSpPr>
        <p:spPr>
          <a:xfrm>
            <a:off x="381091" y="685800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df28daab8_2_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这里要看一下源码</a:t>
            </a:r>
            <a:endParaRPr/>
          </a:p>
        </p:txBody>
      </p:sp>
      <p:sp>
        <p:nvSpPr>
          <p:cNvPr id="146" name="Google Shape;146;g7df28daab8_2_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df28daab8_2_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这里要看一下源码</a:t>
            </a:r>
            <a:endParaRPr/>
          </a:p>
        </p:txBody>
      </p:sp>
      <p:sp>
        <p:nvSpPr>
          <p:cNvPr id="153" name="Google Shape;153;g7df28daab8_2_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df28daab8_2_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这里要看一下源码</a:t>
            </a:r>
            <a:endParaRPr/>
          </a:p>
        </p:txBody>
      </p:sp>
      <p:sp>
        <p:nvSpPr>
          <p:cNvPr id="160" name="Google Shape;160;g7df28daab8_2_80:notes"/>
          <p:cNvSpPr/>
          <p:nvPr>
            <p:ph idx="2" type="sldImg"/>
          </p:nvPr>
        </p:nvSpPr>
        <p:spPr>
          <a:xfrm>
            <a:off x="381091" y="685800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df28daab8_2_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7" name="Google Shape;167;g7df28daab8_2_85:notes"/>
          <p:cNvSpPr/>
          <p:nvPr>
            <p:ph idx="2" type="sldImg"/>
          </p:nvPr>
        </p:nvSpPr>
        <p:spPr>
          <a:xfrm>
            <a:off x="381091" y="685800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df28daab8_2_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3" name="Google Shape;173;g7df28daab8_2_89:notes"/>
          <p:cNvSpPr/>
          <p:nvPr>
            <p:ph idx="2" type="sldImg"/>
          </p:nvPr>
        </p:nvSpPr>
        <p:spPr>
          <a:xfrm>
            <a:off x="381091" y="685800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df28daab8_2_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0" name="Google Shape;180;g7df28daab8_2_94:notes"/>
          <p:cNvSpPr/>
          <p:nvPr>
            <p:ph idx="2" type="sldImg"/>
          </p:nvPr>
        </p:nvSpPr>
        <p:spPr>
          <a:xfrm>
            <a:off x="381091" y="685800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df28daab8_2_1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说一下组合模式</a:t>
            </a:r>
            <a:endParaRPr/>
          </a:p>
        </p:txBody>
      </p:sp>
      <p:sp>
        <p:nvSpPr>
          <p:cNvPr id="189" name="Google Shape;189;g7df28daab8_2_101:notes"/>
          <p:cNvSpPr/>
          <p:nvPr>
            <p:ph idx="2" type="sldImg"/>
          </p:nvPr>
        </p:nvSpPr>
        <p:spPr>
          <a:xfrm>
            <a:off x="381091" y="685800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df28daab8_2_1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说一下组合模式</a:t>
            </a:r>
            <a:endParaRPr/>
          </a:p>
        </p:txBody>
      </p:sp>
      <p:sp>
        <p:nvSpPr>
          <p:cNvPr id="197" name="Google Shape;197;g7df28daab8_2_107:notes"/>
          <p:cNvSpPr/>
          <p:nvPr>
            <p:ph idx="2" type="sldImg"/>
          </p:nvPr>
        </p:nvSpPr>
        <p:spPr>
          <a:xfrm>
            <a:off x="381091" y="685800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df28daab8_2_1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说一下组合模式</a:t>
            </a:r>
            <a:endParaRPr/>
          </a:p>
        </p:txBody>
      </p:sp>
      <p:sp>
        <p:nvSpPr>
          <p:cNvPr id="206" name="Google Shape;206;g7df28daab8_2_114:notes"/>
          <p:cNvSpPr/>
          <p:nvPr>
            <p:ph idx="2" type="sldImg"/>
          </p:nvPr>
        </p:nvSpPr>
        <p:spPr>
          <a:xfrm>
            <a:off x="381091" y="685800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df28daab8_2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9" name="Google Shape;79;g7df28daab8_2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df28daab8_2_1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说一下组合模式</a:t>
            </a:r>
            <a:endParaRPr/>
          </a:p>
        </p:txBody>
      </p:sp>
      <p:sp>
        <p:nvSpPr>
          <p:cNvPr id="214" name="Google Shape;214;g7df28daab8_2_120:notes"/>
          <p:cNvSpPr/>
          <p:nvPr>
            <p:ph idx="2" type="sldImg"/>
          </p:nvPr>
        </p:nvSpPr>
        <p:spPr>
          <a:xfrm>
            <a:off x="381091" y="685800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df28daab8_2_1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说一下组合模式</a:t>
            </a:r>
            <a:endParaRPr/>
          </a:p>
        </p:txBody>
      </p:sp>
      <p:sp>
        <p:nvSpPr>
          <p:cNvPr id="223" name="Google Shape;223;g7df28daab8_2_127:notes"/>
          <p:cNvSpPr/>
          <p:nvPr>
            <p:ph idx="2" type="sldImg"/>
          </p:nvPr>
        </p:nvSpPr>
        <p:spPr>
          <a:xfrm>
            <a:off x="381091" y="685800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df28daab8_2_1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1" name="Google Shape;231;g7df28daab8_2_1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df28daab8_2_1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说一下组合模式</a:t>
            </a:r>
            <a:endParaRPr/>
          </a:p>
        </p:txBody>
      </p:sp>
      <p:sp>
        <p:nvSpPr>
          <p:cNvPr id="238" name="Google Shape;238;g7df28daab8_2_138:notes"/>
          <p:cNvSpPr/>
          <p:nvPr>
            <p:ph idx="2" type="sldImg"/>
          </p:nvPr>
        </p:nvSpPr>
        <p:spPr>
          <a:xfrm>
            <a:off x="381091" y="685800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df28daab8_2_1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说一下组合模式</a:t>
            </a:r>
            <a:endParaRPr/>
          </a:p>
        </p:txBody>
      </p:sp>
      <p:sp>
        <p:nvSpPr>
          <p:cNvPr id="245" name="Google Shape;245;g7df28daab8_2_143:notes"/>
          <p:cNvSpPr/>
          <p:nvPr>
            <p:ph idx="2" type="sldImg"/>
          </p:nvPr>
        </p:nvSpPr>
        <p:spPr>
          <a:xfrm>
            <a:off x="381091" y="685800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df28daab8_2_1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说一下组合模式</a:t>
            </a:r>
            <a:endParaRPr/>
          </a:p>
        </p:txBody>
      </p:sp>
      <p:sp>
        <p:nvSpPr>
          <p:cNvPr id="252" name="Google Shape;252;g7df28daab8_2_148:notes"/>
          <p:cNvSpPr/>
          <p:nvPr>
            <p:ph idx="2" type="sldImg"/>
          </p:nvPr>
        </p:nvSpPr>
        <p:spPr>
          <a:xfrm>
            <a:off x="381091" y="685800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df28daab8_2_1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说一下组合模式</a:t>
            </a:r>
            <a:endParaRPr/>
          </a:p>
        </p:txBody>
      </p:sp>
      <p:sp>
        <p:nvSpPr>
          <p:cNvPr id="260" name="Google Shape;260;g7df28daab8_2_154:notes"/>
          <p:cNvSpPr/>
          <p:nvPr>
            <p:ph idx="2" type="sldImg"/>
          </p:nvPr>
        </p:nvSpPr>
        <p:spPr>
          <a:xfrm>
            <a:off x="381091" y="685800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df28daab8_2_1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说一下组合模式</a:t>
            </a:r>
            <a:endParaRPr/>
          </a:p>
        </p:txBody>
      </p:sp>
      <p:sp>
        <p:nvSpPr>
          <p:cNvPr id="267" name="Google Shape;267;g7df28daab8_2_159:notes"/>
          <p:cNvSpPr/>
          <p:nvPr>
            <p:ph idx="2" type="sldImg"/>
          </p:nvPr>
        </p:nvSpPr>
        <p:spPr>
          <a:xfrm>
            <a:off x="381091" y="685800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df28daab8_2_1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说一下组合模式</a:t>
            </a:r>
            <a:endParaRPr/>
          </a:p>
        </p:txBody>
      </p:sp>
      <p:sp>
        <p:nvSpPr>
          <p:cNvPr id="274" name="Google Shape;274;g7df28daab8_2_164:notes"/>
          <p:cNvSpPr/>
          <p:nvPr>
            <p:ph idx="2" type="sldImg"/>
          </p:nvPr>
        </p:nvSpPr>
        <p:spPr>
          <a:xfrm>
            <a:off x="381091" y="685800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df28daab8_2_1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说一下组合模式</a:t>
            </a:r>
            <a:endParaRPr/>
          </a:p>
        </p:txBody>
      </p:sp>
      <p:sp>
        <p:nvSpPr>
          <p:cNvPr id="281" name="Google Shape;281;g7df28daab8_2_169:notes"/>
          <p:cNvSpPr/>
          <p:nvPr>
            <p:ph idx="2" type="sldImg"/>
          </p:nvPr>
        </p:nvSpPr>
        <p:spPr>
          <a:xfrm>
            <a:off x="381091" y="685800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df28daab8_2_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" name="Google Shape;86;g7df28daab8_2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df28daab8_2_1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说一下组合模式</a:t>
            </a:r>
            <a:endParaRPr/>
          </a:p>
        </p:txBody>
      </p:sp>
      <p:sp>
        <p:nvSpPr>
          <p:cNvPr id="290" name="Google Shape;290;g7df28daab8_2_176:notes"/>
          <p:cNvSpPr/>
          <p:nvPr>
            <p:ph idx="2" type="sldImg"/>
          </p:nvPr>
        </p:nvSpPr>
        <p:spPr>
          <a:xfrm>
            <a:off x="381091" y="685800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df28daab8_2_1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说一下组合模式</a:t>
            </a:r>
            <a:endParaRPr/>
          </a:p>
        </p:txBody>
      </p:sp>
      <p:sp>
        <p:nvSpPr>
          <p:cNvPr id="297" name="Google Shape;297;g7df28daab8_2_181:notes"/>
          <p:cNvSpPr/>
          <p:nvPr>
            <p:ph idx="2" type="sldImg"/>
          </p:nvPr>
        </p:nvSpPr>
        <p:spPr>
          <a:xfrm>
            <a:off x="381091" y="685800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7df28daab8_2_1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说一下组合模式</a:t>
            </a:r>
            <a:endParaRPr/>
          </a:p>
        </p:txBody>
      </p:sp>
      <p:sp>
        <p:nvSpPr>
          <p:cNvPr id="304" name="Google Shape;304;g7df28daab8_2_186:notes"/>
          <p:cNvSpPr/>
          <p:nvPr>
            <p:ph idx="2" type="sldImg"/>
          </p:nvPr>
        </p:nvSpPr>
        <p:spPr>
          <a:xfrm>
            <a:off x="381091" y="685800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7df28daab8_2_1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说一下组合模式</a:t>
            </a:r>
            <a:endParaRPr/>
          </a:p>
        </p:txBody>
      </p:sp>
      <p:sp>
        <p:nvSpPr>
          <p:cNvPr id="312" name="Google Shape;312;g7df28daab8_2_192:notes"/>
          <p:cNvSpPr/>
          <p:nvPr>
            <p:ph idx="2" type="sldImg"/>
          </p:nvPr>
        </p:nvSpPr>
        <p:spPr>
          <a:xfrm>
            <a:off x="381091" y="685800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7df28daab8_2_1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说一下组合模式</a:t>
            </a:r>
            <a:endParaRPr/>
          </a:p>
        </p:txBody>
      </p:sp>
      <p:sp>
        <p:nvSpPr>
          <p:cNvPr id="320" name="Google Shape;320;g7df28daab8_2_198:notes"/>
          <p:cNvSpPr/>
          <p:nvPr>
            <p:ph idx="2" type="sldImg"/>
          </p:nvPr>
        </p:nvSpPr>
        <p:spPr>
          <a:xfrm>
            <a:off x="381091" y="685800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7df28daab8_2_2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说一下组合模式</a:t>
            </a:r>
            <a:endParaRPr/>
          </a:p>
        </p:txBody>
      </p:sp>
      <p:sp>
        <p:nvSpPr>
          <p:cNvPr id="327" name="Google Shape;327;g7df28daab8_2_203:notes"/>
          <p:cNvSpPr/>
          <p:nvPr>
            <p:ph idx="2" type="sldImg"/>
          </p:nvPr>
        </p:nvSpPr>
        <p:spPr>
          <a:xfrm>
            <a:off x="381091" y="685800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7df28daab8_2_2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说一下组合模式</a:t>
            </a:r>
            <a:endParaRPr/>
          </a:p>
        </p:txBody>
      </p:sp>
      <p:sp>
        <p:nvSpPr>
          <p:cNvPr id="337" name="Google Shape;337;g7df28daab8_2_211:notes"/>
          <p:cNvSpPr/>
          <p:nvPr>
            <p:ph idx="2" type="sldImg"/>
          </p:nvPr>
        </p:nvSpPr>
        <p:spPr>
          <a:xfrm>
            <a:off x="381091" y="685800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df28daab8_2_2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说一下组合模式</a:t>
            </a:r>
            <a:endParaRPr/>
          </a:p>
        </p:txBody>
      </p:sp>
      <p:sp>
        <p:nvSpPr>
          <p:cNvPr id="346" name="Google Shape;346;g7df28daab8_2_218:notes"/>
          <p:cNvSpPr/>
          <p:nvPr>
            <p:ph idx="2" type="sldImg"/>
          </p:nvPr>
        </p:nvSpPr>
        <p:spPr>
          <a:xfrm>
            <a:off x="381091" y="685800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df28daab8_2_2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说一下组合模式</a:t>
            </a:r>
            <a:endParaRPr/>
          </a:p>
        </p:txBody>
      </p:sp>
      <p:sp>
        <p:nvSpPr>
          <p:cNvPr id="353" name="Google Shape;353;g7df28daab8_2_223:notes"/>
          <p:cNvSpPr/>
          <p:nvPr>
            <p:ph idx="2" type="sldImg"/>
          </p:nvPr>
        </p:nvSpPr>
        <p:spPr>
          <a:xfrm>
            <a:off x="381091" y="685800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7df28daab8_2_2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说一下组合模式</a:t>
            </a:r>
            <a:endParaRPr/>
          </a:p>
        </p:txBody>
      </p:sp>
      <p:sp>
        <p:nvSpPr>
          <p:cNvPr id="360" name="Google Shape;360;g7df28daab8_2_228:notes"/>
          <p:cNvSpPr/>
          <p:nvPr>
            <p:ph idx="2" type="sldImg"/>
          </p:nvPr>
        </p:nvSpPr>
        <p:spPr>
          <a:xfrm>
            <a:off x="381091" y="685800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df28daab8_2_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activity各种情况的生命周期</a:t>
            </a:r>
            <a:endParaRPr/>
          </a:p>
        </p:txBody>
      </p:sp>
      <p:sp>
        <p:nvSpPr>
          <p:cNvPr id="92" name="Google Shape;92;g7df28daab8_2_30:notes"/>
          <p:cNvSpPr/>
          <p:nvPr>
            <p:ph idx="2" type="sldImg"/>
          </p:nvPr>
        </p:nvSpPr>
        <p:spPr>
          <a:xfrm>
            <a:off x="381091" y="685800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7df28daab8_2_2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说一下组合模式</a:t>
            </a:r>
            <a:endParaRPr/>
          </a:p>
        </p:txBody>
      </p:sp>
      <p:sp>
        <p:nvSpPr>
          <p:cNvPr id="367" name="Google Shape;367;g7df28daab8_2_233:notes"/>
          <p:cNvSpPr/>
          <p:nvPr>
            <p:ph idx="2" type="sldImg"/>
          </p:nvPr>
        </p:nvSpPr>
        <p:spPr>
          <a:xfrm>
            <a:off x="381091" y="685800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7df28daab8_2_2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说一下组合模式</a:t>
            </a:r>
            <a:endParaRPr/>
          </a:p>
        </p:txBody>
      </p:sp>
      <p:sp>
        <p:nvSpPr>
          <p:cNvPr id="375" name="Google Shape;375;g7df28daab8_2_239:notes"/>
          <p:cNvSpPr/>
          <p:nvPr>
            <p:ph idx="2" type="sldImg"/>
          </p:nvPr>
        </p:nvSpPr>
        <p:spPr>
          <a:xfrm>
            <a:off x="381091" y="685800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7df28daab8_2_2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说一下组合模式</a:t>
            </a:r>
            <a:endParaRPr/>
          </a:p>
        </p:txBody>
      </p:sp>
      <p:sp>
        <p:nvSpPr>
          <p:cNvPr id="384" name="Google Shape;384;g7df28daab8_2_2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7df28daab8_2_2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1" name="Google Shape;391;g7df28daab8_2_2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7df28daab8_2_2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7" name="Google Shape;397;g7df28daab8_2_2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7df28daab8_2_2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4" name="Google Shape;404;g7df28daab8_2_260:notes"/>
          <p:cNvSpPr/>
          <p:nvPr>
            <p:ph idx="2" type="sldImg"/>
          </p:nvPr>
        </p:nvSpPr>
        <p:spPr>
          <a:xfrm>
            <a:off x="381091" y="685800"/>
            <a:ext cx="609581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7df28daab8_2_2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3" name="Google Shape;413;g7df28daab8_2_267:notes"/>
          <p:cNvSpPr/>
          <p:nvPr>
            <p:ph idx="2" type="sldImg"/>
          </p:nvPr>
        </p:nvSpPr>
        <p:spPr>
          <a:xfrm>
            <a:off x="381091" y="685800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7df28daab8_2_2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1" name="Google Shape;421;g7df28daab8_2_273:notes"/>
          <p:cNvSpPr/>
          <p:nvPr>
            <p:ph idx="2" type="sldImg"/>
          </p:nvPr>
        </p:nvSpPr>
        <p:spPr>
          <a:xfrm>
            <a:off x="381091" y="685800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df28daab8_2_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8" name="Google Shape;428;g7df28daab8_2_278:notes"/>
          <p:cNvSpPr/>
          <p:nvPr>
            <p:ph idx="2" type="sldImg"/>
          </p:nvPr>
        </p:nvSpPr>
        <p:spPr>
          <a:xfrm>
            <a:off x="381091" y="685800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7df28daab8_2_2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5" name="Google Shape;435;g7df28daab8_2_283:notes"/>
          <p:cNvSpPr/>
          <p:nvPr>
            <p:ph idx="2" type="sldImg"/>
          </p:nvPr>
        </p:nvSpPr>
        <p:spPr>
          <a:xfrm>
            <a:off x="381091" y="685800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df28daab8_2_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activity各种情况的生命周期</a:t>
            </a:r>
            <a:endParaRPr/>
          </a:p>
        </p:txBody>
      </p:sp>
      <p:sp>
        <p:nvSpPr>
          <p:cNvPr id="99" name="Google Shape;99;g7df28daab8_2_35:notes"/>
          <p:cNvSpPr/>
          <p:nvPr>
            <p:ph idx="2" type="sldImg"/>
          </p:nvPr>
        </p:nvSpPr>
        <p:spPr>
          <a:xfrm>
            <a:off x="381091" y="685800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7df28daab8_2_2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3" name="Google Shape;443;g7df28daab8_2_289:notes"/>
          <p:cNvSpPr/>
          <p:nvPr>
            <p:ph idx="2" type="sldImg"/>
          </p:nvPr>
        </p:nvSpPr>
        <p:spPr>
          <a:xfrm>
            <a:off x="381091" y="685800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7df28daab8_2_2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0" name="Google Shape;450;g7df28daab8_2_294:notes"/>
          <p:cNvSpPr/>
          <p:nvPr>
            <p:ph idx="2" type="sldImg"/>
          </p:nvPr>
        </p:nvSpPr>
        <p:spPr>
          <a:xfrm>
            <a:off x="381091" y="685800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7df28daab8_2_3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8" name="Google Shape;458;g7df28daab8_2_300:notes"/>
          <p:cNvSpPr/>
          <p:nvPr>
            <p:ph idx="2" type="sldImg"/>
          </p:nvPr>
        </p:nvSpPr>
        <p:spPr>
          <a:xfrm>
            <a:off x="381091" y="685800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7df28daab8_2_3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6" name="Google Shape;466;g7df28daab8_2_306:notes"/>
          <p:cNvSpPr/>
          <p:nvPr>
            <p:ph idx="2" type="sldImg"/>
          </p:nvPr>
        </p:nvSpPr>
        <p:spPr>
          <a:xfrm>
            <a:off x="381091" y="685800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7df28daab8_2_3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5" name="Google Shape;475;g7df28daab8_2_313:notes"/>
          <p:cNvSpPr/>
          <p:nvPr>
            <p:ph idx="2" type="sldImg"/>
          </p:nvPr>
        </p:nvSpPr>
        <p:spPr>
          <a:xfrm>
            <a:off x="381091" y="685800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7df28daab8_2_3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2" name="Google Shape;482;g7df28daab8_2_318:notes"/>
          <p:cNvSpPr/>
          <p:nvPr>
            <p:ph idx="2" type="sldImg"/>
          </p:nvPr>
        </p:nvSpPr>
        <p:spPr>
          <a:xfrm>
            <a:off x="381091" y="685800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7df28daab8_2_3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9" name="Google Shape;489;g7df28daab8_2_323:notes"/>
          <p:cNvSpPr/>
          <p:nvPr>
            <p:ph idx="2" type="sldImg"/>
          </p:nvPr>
        </p:nvSpPr>
        <p:spPr>
          <a:xfrm>
            <a:off x="381091" y="685800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7df28daab8_2_3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6" name="Google Shape;496;g7df28daab8_2_328:notes"/>
          <p:cNvSpPr/>
          <p:nvPr>
            <p:ph idx="2" type="sldImg"/>
          </p:nvPr>
        </p:nvSpPr>
        <p:spPr>
          <a:xfrm>
            <a:off x="381091" y="685800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7df28daab8_2_3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4" name="Google Shape;504;g7df28daab8_2_334:notes"/>
          <p:cNvSpPr/>
          <p:nvPr>
            <p:ph idx="2" type="sldImg"/>
          </p:nvPr>
        </p:nvSpPr>
        <p:spPr>
          <a:xfrm>
            <a:off x="381091" y="685800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df28daab8_2_3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2" name="Google Shape;512;g7df28daab8_2_3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df28daab8_2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activity各种情况的生命周期</a:t>
            </a:r>
            <a:endParaRPr/>
          </a:p>
        </p:txBody>
      </p:sp>
      <p:sp>
        <p:nvSpPr>
          <p:cNvPr id="106" name="Google Shape;106;g7df28daab8_2_40:notes"/>
          <p:cNvSpPr/>
          <p:nvPr>
            <p:ph idx="2" type="sldImg"/>
          </p:nvPr>
        </p:nvSpPr>
        <p:spPr>
          <a:xfrm>
            <a:off x="381091" y="685800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7df28daab8_2_3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9" name="Google Shape;519;g7df28daab8_2_3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7df28daab8_2_3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作业题3的资源也放在GitHub上面</a:t>
            </a:r>
            <a:endParaRPr/>
          </a:p>
        </p:txBody>
      </p:sp>
      <p:sp>
        <p:nvSpPr>
          <p:cNvPr id="526" name="Google Shape;526;g7df28daab8_2_3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7df28daab8_2_3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5" name="Google Shape;535;g7df28daab8_2_357:notes"/>
          <p:cNvSpPr/>
          <p:nvPr>
            <p:ph idx="2" type="sldImg"/>
          </p:nvPr>
        </p:nvSpPr>
        <p:spPr>
          <a:xfrm>
            <a:off x="381091" y="685800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7df28daab8_2_3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1" name="Google Shape;541;g7df28daab8_2_361:notes"/>
          <p:cNvSpPr/>
          <p:nvPr>
            <p:ph idx="2" type="sldImg"/>
          </p:nvPr>
        </p:nvSpPr>
        <p:spPr>
          <a:xfrm>
            <a:off x="381091" y="685800"/>
            <a:ext cx="609581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df28daab8_2_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activity各种情况的生命周期</a:t>
            </a:r>
            <a:endParaRPr/>
          </a:p>
        </p:txBody>
      </p:sp>
      <p:sp>
        <p:nvSpPr>
          <p:cNvPr id="117" name="Google Shape;117;g7df28daab8_2_49:notes"/>
          <p:cNvSpPr/>
          <p:nvPr>
            <p:ph idx="2" type="sldImg"/>
          </p:nvPr>
        </p:nvSpPr>
        <p:spPr>
          <a:xfrm>
            <a:off x="381091" y="685800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df28daab8_2_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activity各种情况的生命周期</a:t>
            </a:r>
            <a:endParaRPr/>
          </a:p>
        </p:txBody>
      </p:sp>
      <p:sp>
        <p:nvSpPr>
          <p:cNvPr id="124" name="Google Shape;124;g7df28daab8_2_54:notes"/>
          <p:cNvSpPr/>
          <p:nvPr>
            <p:ph idx="2" type="sldImg"/>
          </p:nvPr>
        </p:nvSpPr>
        <p:spPr>
          <a:xfrm>
            <a:off x="381091" y="685800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df28daab8_2_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activity各种情况的生命周期</a:t>
            </a:r>
            <a:endParaRPr/>
          </a:p>
        </p:txBody>
      </p:sp>
      <p:sp>
        <p:nvSpPr>
          <p:cNvPr id="132" name="Google Shape;132;g7df28daab8_2_60:notes"/>
          <p:cNvSpPr/>
          <p:nvPr>
            <p:ph idx="2" type="sldImg"/>
          </p:nvPr>
        </p:nvSpPr>
        <p:spPr>
          <a:xfrm>
            <a:off x="381091" y="685800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标题与副标题">
  <p:cSld name="标题与副标题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389231" y="2454846"/>
            <a:ext cx="43512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C4D1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59C4D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85F"/>
              </a:buClr>
              <a:buSzPts val="800"/>
              <a:buFont typeface="Arial"/>
              <a:buNone/>
              <a:defRPr b="0" i="0" sz="11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85F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85F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85F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85F"/>
              </a:buClr>
              <a:buSzPts val="600"/>
              <a:buFont typeface="Helvetica Neue Light"/>
              <a:buNone/>
              <a:defRPr b="0" i="0" sz="800" u="none" cap="none" strike="noStrike">
                <a:solidFill>
                  <a:srgbClr val="5358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85F"/>
              </a:buClr>
              <a:buSzPts val="600"/>
              <a:buFont typeface="Helvetica Neue Light"/>
              <a:buNone/>
              <a:defRPr b="0" i="0" sz="800" u="none" cap="none" strike="noStrike">
                <a:solidFill>
                  <a:srgbClr val="5358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85F"/>
              </a:buClr>
              <a:buSzPts val="600"/>
              <a:buFont typeface="Helvetica Neue Light"/>
              <a:buNone/>
              <a:defRPr b="0" i="0" sz="800" u="none" cap="none" strike="noStrike">
                <a:solidFill>
                  <a:srgbClr val="5358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85F"/>
              </a:buClr>
              <a:buSzPts val="600"/>
              <a:buFont typeface="Helvetica Neue Light"/>
              <a:buNone/>
              <a:defRPr b="0" i="0" sz="800" u="none" cap="none" strike="noStrike">
                <a:solidFill>
                  <a:srgbClr val="5358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type="ctrTitle"/>
          </p:nvPr>
        </p:nvSpPr>
        <p:spPr>
          <a:xfrm>
            <a:off x="389231" y="1657148"/>
            <a:ext cx="60762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3800"/>
              <a:buFont typeface="Helvetica Neue Light"/>
              <a:buNone/>
              <a:defRPr b="0" i="0" sz="3800" u="none" cap="none" strike="noStrike">
                <a:solidFill>
                  <a:srgbClr val="3A5BA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b="1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b="1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b="1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b="1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b="1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b="1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b="1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b="1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标题与项目符号">
  <p:cSld name="标题与项目符号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321466" y="1152212"/>
            <a:ext cx="8514000" cy="3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>
            <a:lvl1pPr indent="-336550" lvl="0" marL="457200" marR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85F"/>
              </a:buClr>
              <a:buSzPts val="1700"/>
              <a:buFont typeface="Arial"/>
              <a:buChar char="•"/>
              <a:defRPr b="0" i="0" sz="23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85F"/>
              </a:buClr>
              <a:buSzPts val="1600"/>
              <a:buFont typeface="Noto Sans Symbols"/>
              <a:buChar char="➢"/>
              <a:defRPr b="0" i="0" sz="21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85F"/>
              </a:buClr>
              <a:buSzPts val="1400"/>
              <a:buFont typeface="Noto Sans Symbols"/>
              <a:buChar char="✓"/>
              <a:defRPr b="0" i="0" sz="19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85F"/>
              </a:buClr>
              <a:buSzPts val="1400"/>
              <a:buFont typeface="Arial"/>
              <a:buChar char="•"/>
              <a:defRPr b="0" i="0" sz="19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85F"/>
              </a:buClr>
              <a:buSzPts val="1400"/>
              <a:buFont typeface="Arial"/>
              <a:buChar char="•"/>
              <a:defRPr b="0" i="0" sz="19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Helvetica Neue Light"/>
              <a:buChar char="•"/>
              <a:defRPr b="0" i="0" sz="2500" u="none" cap="none" strike="noStrike">
                <a:solidFill>
                  <a:srgbClr val="5358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49250" lvl="6" marL="3200400" marR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Helvetica Neue Light"/>
              <a:buChar char="•"/>
              <a:defRPr b="0" i="0" sz="2500" u="none" cap="none" strike="noStrike">
                <a:solidFill>
                  <a:srgbClr val="5358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49250" lvl="7" marL="3657600" marR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Helvetica Neue Light"/>
              <a:buChar char="•"/>
              <a:defRPr b="0" i="0" sz="2500" u="none" cap="none" strike="noStrike">
                <a:solidFill>
                  <a:srgbClr val="5358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49250" lvl="8" marL="4114800" marR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Helvetica Neue Light"/>
              <a:buChar char="•"/>
              <a:defRPr b="0" i="0" sz="2500" u="none" cap="none" strike="noStrike">
                <a:solidFill>
                  <a:srgbClr val="5358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type="title"/>
          </p:nvPr>
        </p:nvSpPr>
        <p:spPr>
          <a:xfrm>
            <a:off x="321466" y="453159"/>
            <a:ext cx="8514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5E5E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b="1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b="1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b="1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b="1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b="1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b="1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b="1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b="1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自定义版式">
  <p:cSld name="自定义版式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592248" y="2125228"/>
            <a:ext cx="46575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Helvetica Neue"/>
              <a:buNone/>
              <a:defRPr b="1" i="0" sz="2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b="1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b="1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b="1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b="1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b="1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b="1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b="1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b="1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自定义版式">
  <p:cSld name="1_自定义版式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1375656" y="1988833"/>
            <a:ext cx="4105800" cy="11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Helvetica Neue"/>
              <a:buNone/>
              <a:defRPr b="1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b="1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b="1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b="1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b="1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b="1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b="1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b="1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b="1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_2">
  <p:cSld name="BLANK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78447" y="461288"/>
            <a:ext cx="85029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300"/>
              <a:buFont typeface="Helvetica Neue Light"/>
              <a:buNone/>
              <a:defRPr b="0" i="0" sz="2300" u="none" cap="none" strike="noStrike">
                <a:solidFill>
                  <a:srgbClr val="5E5E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b="1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b="1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b="1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b="1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b="1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b="1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b="1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b="1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78447" y="1130706"/>
            <a:ext cx="8502900" cy="35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>
            <a:lvl1pPr indent="-349250" lvl="0" marL="4572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b="0" i="0" sz="25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b="0" i="0" sz="25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9250" lvl="2" marL="13716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b="0" i="0" sz="25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b="0" i="0" sz="25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b="0" i="0" sz="25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Helvetica Neue Light"/>
              <a:buChar char="•"/>
              <a:defRPr b="0" i="0" sz="2500" u="none" cap="none" strike="noStrike">
                <a:solidFill>
                  <a:srgbClr val="5358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Helvetica Neue Light"/>
              <a:buChar char="•"/>
              <a:defRPr b="0" i="0" sz="2500" u="none" cap="none" strike="noStrike">
                <a:solidFill>
                  <a:srgbClr val="5358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Helvetica Neue Light"/>
              <a:buChar char="•"/>
              <a:defRPr b="0" i="0" sz="2500" u="none" cap="none" strike="noStrike">
                <a:solidFill>
                  <a:srgbClr val="5358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Helvetica Neue Light"/>
              <a:buChar char="•"/>
              <a:defRPr b="0" i="0" sz="2500" u="none" cap="none" strike="noStrike">
                <a:solidFill>
                  <a:srgbClr val="53585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rgbClr val="53585F"/>
                </a:solidFill>
              </a:defRPr>
            </a:lvl1pPr>
            <a:lvl2pPr lvl="1" algn="r">
              <a:buNone/>
              <a:defRPr sz="1300">
                <a:solidFill>
                  <a:srgbClr val="53585F"/>
                </a:solidFill>
              </a:defRPr>
            </a:lvl2pPr>
            <a:lvl3pPr lvl="2" algn="r">
              <a:buNone/>
              <a:defRPr sz="1300">
                <a:solidFill>
                  <a:srgbClr val="53585F"/>
                </a:solidFill>
              </a:defRPr>
            </a:lvl3pPr>
            <a:lvl4pPr lvl="3" algn="r">
              <a:buNone/>
              <a:defRPr sz="1300">
                <a:solidFill>
                  <a:srgbClr val="53585F"/>
                </a:solidFill>
              </a:defRPr>
            </a:lvl4pPr>
            <a:lvl5pPr lvl="4" algn="r">
              <a:buNone/>
              <a:defRPr sz="1300">
                <a:solidFill>
                  <a:srgbClr val="53585F"/>
                </a:solidFill>
              </a:defRPr>
            </a:lvl5pPr>
            <a:lvl6pPr lvl="5" algn="r">
              <a:buNone/>
              <a:defRPr sz="1300">
                <a:solidFill>
                  <a:srgbClr val="53585F"/>
                </a:solidFill>
              </a:defRPr>
            </a:lvl6pPr>
            <a:lvl7pPr lvl="6" algn="r">
              <a:buNone/>
              <a:defRPr sz="1300">
                <a:solidFill>
                  <a:srgbClr val="53585F"/>
                </a:solidFill>
              </a:defRPr>
            </a:lvl7pPr>
            <a:lvl8pPr lvl="7" algn="r">
              <a:buNone/>
              <a:defRPr sz="1300">
                <a:solidFill>
                  <a:srgbClr val="53585F"/>
                </a:solidFill>
              </a:defRPr>
            </a:lvl8pPr>
            <a:lvl9pPr lvl="8" algn="r">
              <a:buNone/>
              <a:defRPr sz="1300">
                <a:solidFill>
                  <a:srgbClr val="53585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19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developer.android.com/platform/technology/app-bundle/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0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2.png"/><Relationship Id="rId4" Type="http://schemas.openxmlformats.org/officeDocument/2006/relationships/image" Target="../media/image4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1.gif"/><Relationship Id="rId4" Type="http://schemas.openxmlformats.org/officeDocument/2006/relationships/image" Target="../media/image46.gif"/><Relationship Id="rId5" Type="http://schemas.openxmlformats.org/officeDocument/2006/relationships/image" Target="../media/image4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3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4.jpg"/><Relationship Id="rId4" Type="http://schemas.openxmlformats.org/officeDocument/2006/relationships/hyperlink" Target="https://github.com/bytedance-android/Chapter-1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3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ctrTitle"/>
          </p:nvPr>
        </p:nvSpPr>
        <p:spPr>
          <a:xfrm>
            <a:off x="375824" y="1763901"/>
            <a:ext cx="6672641" cy="807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5BC"/>
              </a:buClr>
              <a:buSzPts val="3200"/>
              <a:buFont typeface="Helvetica Neue Light"/>
              <a:buNone/>
            </a:pPr>
            <a:r>
              <a:rPr b="1" i="0" lang="zh-CN" sz="3200" u="none" cap="none" strike="noStrike">
                <a:solidFill>
                  <a:srgbClr val="0065B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Android </a:t>
            </a:r>
            <a:r>
              <a:rPr b="1" lang="zh-CN" sz="3200">
                <a:solidFill>
                  <a:srgbClr val="0065BC"/>
                </a:solidFill>
              </a:rPr>
              <a:t>基础编程</a:t>
            </a:r>
            <a:endParaRPr sz="700"/>
          </a:p>
        </p:txBody>
      </p:sp>
      <p:sp>
        <p:nvSpPr>
          <p:cNvPr id="75" name="Google Shape;75;p19"/>
          <p:cNvSpPr/>
          <p:nvPr/>
        </p:nvSpPr>
        <p:spPr>
          <a:xfrm>
            <a:off x="375824" y="2562295"/>
            <a:ext cx="4254606" cy="461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48200" spcFirstLastPara="1" rIns="48200" wrap="square" tIns="241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C4D1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59C4D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-136" y="4749850"/>
            <a:ext cx="9105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8"/>
          <p:cNvSpPr txBox="1"/>
          <p:nvPr>
            <p:ph type="title"/>
          </p:nvPr>
        </p:nvSpPr>
        <p:spPr>
          <a:xfrm>
            <a:off x="321466" y="453159"/>
            <a:ext cx="8514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300"/>
              <a:buFont typeface="Helvetica Neue Light"/>
              <a:buNone/>
            </a:pPr>
            <a:r>
              <a:rPr lang="zh-CN"/>
              <a:t>Activity生命周期-“特殊情况”</a:t>
            </a:r>
            <a:endParaRPr sz="700"/>
          </a:p>
        </p:txBody>
      </p:sp>
      <p:sp>
        <p:nvSpPr>
          <p:cNvPr id="142" name="Google Shape;142;p28"/>
          <p:cNvSpPr txBox="1"/>
          <p:nvPr>
            <p:ph idx="1" type="body"/>
          </p:nvPr>
        </p:nvSpPr>
        <p:spPr>
          <a:xfrm>
            <a:off x="321466" y="1152212"/>
            <a:ext cx="8514000" cy="3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-317500" lvl="0" marL="317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800"/>
              <a:t>透明主题对生命周期的影响</a:t>
            </a:r>
            <a:endParaRPr sz="1800"/>
          </a:p>
          <a:p>
            <a:pPr indent="-317500" lvl="0" marL="317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800"/>
              <a:t>后台被系统杀掉</a:t>
            </a:r>
            <a:endParaRPr sz="1800"/>
          </a:p>
          <a:p>
            <a:pPr indent="-317500" lvl="1" marL="622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CN" sz="1800">
                <a:solidFill>
                  <a:schemeClr val="dk2"/>
                </a:solidFill>
              </a:rPr>
              <a:t>onSaveInstanceState和onRestoreInstanceState</a:t>
            </a:r>
            <a:endParaRPr sz="1800"/>
          </a:p>
        </p:txBody>
      </p:sp>
      <p:sp>
        <p:nvSpPr>
          <p:cNvPr id="143" name="Google Shape;143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/>
          <p:nvPr>
            <p:ph type="title"/>
          </p:nvPr>
        </p:nvSpPr>
        <p:spPr>
          <a:xfrm>
            <a:off x="321466" y="453159"/>
            <a:ext cx="8514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300"/>
              <a:buFont typeface="Helvetica Neue Light"/>
              <a:buNone/>
            </a:pPr>
            <a:r>
              <a:rPr lang="zh-CN"/>
              <a:t>Intent/Bundle/Parcel</a:t>
            </a:r>
            <a:endParaRPr sz="700"/>
          </a:p>
        </p:txBody>
      </p:sp>
      <p:sp>
        <p:nvSpPr>
          <p:cNvPr id="149" name="Google Shape;149;p29"/>
          <p:cNvSpPr txBox="1"/>
          <p:nvPr>
            <p:ph idx="1" type="body"/>
          </p:nvPr>
        </p:nvSpPr>
        <p:spPr>
          <a:xfrm>
            <a:off x="321466" y="1152212"/>
            <a:ext cx="8514000" cy="3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-317500" lvl="0" marL="317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800"/>
              <a:buFont typeface="Arial"/>
              <a:buChar char="●"/>
            </a:pPr>
            <a:r>
              <a:rPr lang="zh-CN" sz="1800"/>
              <a:t>Intent: 四大组件中通讯的对象(启动Activity、Service、传递Broadcast等)</a:t>
            </a:r>
            <a:endParaRPr sz="1800"/>
          </a:p>
          <a:p>
            <a:pPr indent="-317500" lvl="0" marL="317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800"/>
              <a:t>Bundle: Intent中的“</a:t>
            </a:r>
            <a:r>
              <a:rPr lang="zh-CN" sz="1800">
                <a:solidFill>
                  <a:schemeClr val="dk2"/>
                </a:solidFill>
              </a:rPr>
              <a:t>数据</a:t>
            </a:r>
            <a:r>
              <a:rPr lang="zh-CN" sz="1800"/>
              <a:t>”，一个Map类型的KV包装类，封装了序列化操作</a:t>
            </a:r>
            <a:endParaRPr sz="1800"/>
          </a:p>
          <a:p>
            <a:pPr indent="-317500" lvl="0" marL="317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800"/>
              <a:t>Parcel: Android中的序列化方式，可用于跨进程传输</a:t>
            </a:r>
            <a:endParaRPr sz="1800"/>
          </a:p>
          <a:p>
            <a:pPr indent="-317500" lvl="1" marL="622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CN" sz="1800">
                <a:solidFill>
                  <a:srgbClr val="53585F"/>
                </a:solidFill>
              </a:rPr>
              <a:t>Parcelable与Serializable的比较</a:t>
            </a:r>
            <a:endParaRPr sz="1800"/>
          </a:p>
        </p:txBody>
      </p:sp>
      <p:sp>
        <p:nvSpPr>
          <p:cNvPr id="150" name="Google Shape;150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/>
          <p:nvPr>
            <p:ph type="title"/>
          </p:nvPr>
        </p:nvSpPr>
        <p:spPr>
          <a:xfrm>
            <a:off x="321466" y="453159"/>
            <a:ext cx="8514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300"/>
              <a:buFont typeface="Helvetica Neue Light"/>
              <a:buNone/>
            </a:pPr>
            <a:r>
              <a:rPr lang="zh-CN"/>
              <a:t>Intent相关</a:t>
            </a:r>
            <a:endParaRPr sz="700"/>
          </a:p>
        </p:txBody>
      </p:sp>
      <p:sp>
        <p:nvSpPr>
          <p:cNvPr id="156" name="Google Shape;156;p30"/>
          <p:cNvSpPr txBox="1"/>
          <p:nvPr>
            <p:ph idx="1" type="body"/>
          </p:nvPr>
        </p:nvSpPr>
        <p:spPr>
          <a:xfrm>
            <a:off x="321466" y="1152212"/>
            <a:ext cx="8514000" cy="3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-317500" lvl="0" marL="317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800"/>
              <a:buFont typeface="Arial"/>
              <a:buChar char="●"/>
            </a:pPr>
            <a:r>
              <a:rPr lang="zh-CN" sz="1800"/>
              <a:t>显示Intent</a:t>
            </a:r>
            <a:endParaRPr/>
          </a:p>
          <a:p>
            <a:pPr indent="-317500" lvl="1" marL="774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zh-CN" sz="1600"/>
              <a:t>明确了要指定启动的组件</a:t>
            </a:r>
            <a:endParaRPr sz="1600"/>
          </a:p>
          <a:p>
            <a:pPr indent="-317500" lvl="0" marL="317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800"/>
              <a:buFont typeface="Arial"/>
              <a:buChar char="●"/>
            </a:pPr>
            <a:r>
              <a:rPr lang="zh-CN" sz="1800"/>
              <a:t>隐示Intent</a:t>
            </a:r>
            <a:endParaRPr/>
          </a:p>
          <a:p>
            <a:pPr indent="-317500" lvl="1" marL="774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zh-CN" sz="1600"/>
              <a:t>没有明确指定的组件，会把命中特定规则的组件都唤起然后选择</a:t>
            </a:r>
            <a:endParaRPr sz="1600"/>
          </a:p>
          <a:p>
            <a:pPr indent="-317500" lvl="0" marL="317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800"/>
              <a:t>startActivityForResult</a:t>
            </a:r>
            <a:endParaRPr sz="1800"/>
          </a:p>
          <a:p>
            <a:pPr indent="-317500" lvl="1" marL="774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600"/>
              <a:t>启动一个新的Activity之后需要有返回值</a:t>
            </a:r>
            <a:endParaRPr sz="1600"/>
          </a:p>
        </p:txBody>
      </p:sp>
      <p:sp>
        <p:nvSpPr>
          <p:cNvPr id="157" name="Google Shape;157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/>
          <p:nvPr>
            <p:ph type="title"/>
          </p:nvPr>
        </p:nvSpPr>
        <p:spPr>
          <a:xfrm>
            <a:off x="321466" y="453159"/>
            <a:ext cx="8514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300"/>
              <a:buFont typeface="Helvetica Neue Light"/>
              <a:buNone/>
            </a:pPr>
            <a:r>
              <a:rPr lang="zh-CN"/>
              <a:t>Acticity的课外阅读</a:t>
            </a:r>
            <a:endParaRPr sz="700"/>
          </a:p>
        </p:txBody>
      </p:sp>
      <p:sp>
        <p:nvSpPr>
          <p:cNvPr id="163" name="Google Shape;163;p31"/>
          <p:cNvSpPr txBox="1"/>
          <p:nvPr>
            <p:ph idx="1" type="body"/>
          </p:nvPr>
        </p:nvSpPr>
        <p:spPr>
          <a:xfrm>
            <a:off x="321466" y="1152212"/>
            <a:ext cx="8514000" cy="3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-317500" lvl="0" marL="317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800"/>
              <a:buFont typeface="Arial"/>
              <a:buChar char="●"/>
            </a:pPr>
            <a:r>
              <a:rPr lang="zh-CN" sz="1800"/>
              <a:t>Activity Stack与启动模式</a:t>
            </a:r>
            <a:endParaRPr sz="1800"/>
          </a:p>
          <a:p>
            <a:pPr indent="-317500" lvl="0" marL="317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800"/>
              <a:t>Binder的概念(与四大组件 Intent、Parcel一起)</a:t>
            </a:r>
            <a:endParaRPr sz="1800"/>
          </a:p>
          <a:p>
            <a:pPr indent="-317500" lvl="0" marL="317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800"/>
              <a:t>学习Fragment</a:t>
            </a:r>
            <a:endParaRPr sz="1800"/>
          </a:p>
        </p:txBody>
      </p:sp>
      <p:sp>
        <p:nvSpPr>
          <p:cNvPr id="164" name="Google Shape;164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/>
          <p:nvPr>
            <p:ph type="title"/>
          </p:nvPr>
        </p:nvSpPr>
        <p:spPr>
          <a:xfrm>
            <a:off x="592248" y="2125228"/>
            <a:ext cx="46575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Helvetica Neue"/>
              <a:buNone/>
            </a:pPr>
            <a:r>
              <a:rPr lang="zh-CN"/>
              <a:t>基础UI组件</a:t>
            </a:r>
            <a:endParaRPr sz="700"/>
          </a:p>
        </p:txBody>
      </p:sp>
      <p:sp>
        <p:nvSpPr>
          <p:cNvPr id="170" name="Google Shape;170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/>
          <p:nvPr>
            <p:ph idx="1" type="body"/>
          </p:nvPr>
        </p:nvSpPr>
        <p:spPr>
          <a:xfrm>
            <a:off x="494425" y="1136450"/>
            <a:ext cx="2977500" cy="35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zh-CN"/>
              <a:t>View和ViewGroup</a:t>
            </a:r>
            <a:endParaRPr/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zh-CN"/>
              <a:t>TextView</a:t>
            </a:r>
            <a:endParaRPr/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zh-CN"/>
              <a:t>屏幕适配</a:t>
            </a:r>
            <a:endParaRPr/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zh-CN"/>
              <a:t>Button</a:t>
            </a:r>
            <a:endParaRPr/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zh-CN"/>
              <a:t>EditText</a:t>
            </a:r>
            <a:endParaRPr/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zh-CN"/>
              <a:t>ImageView  </a:t>
            </a:r>
            <a:endParaRPr/>
          </a:p>
        </p:txBody>
      </p:sp>
      <p:sp>
        <p:nvSpPr>
          <p:cNvPr id="176" name="Google Shape;176;p33"/>
          <p:cNvSpPr txBox="1"/>
          <p:nvPr>
            <p:ph type="title"/>
          </p:nvPr>
        </p:nvSpPr>
        <p:spPr>
          <a:xfrm>
            <a:off x="321466" y="453159"/>
            <a:ext cx="8514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300"/>
              <a:buFont typeface="Helvetica Neue Light"/>
              <a:buNone/>
            </a:pPr>
            <a:r>
              <a:rPr lang="zh-CN"/>
              <a:t>基础UI组件</a:t>
            </a:r>
            <a:endParaRPr sz="700"/>
          </a:p>
        </p:txBody>
      </p:sp>
      <p:sp>
        <p:nvSpPr>
          <p:cNvPr id="177" name="Google Shape;177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title"/>
          </p:nvPr>
        </p:nvSpPr>
        <p:spPr>
          <a:xfrm>
            <a:off x="321466" y="453159"/>
            <a:ext cx="8514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300"/>
              <a:buFont typeface="Helvetica Neue Light"/>
              <a:buNone/>
            </a:pPr>
            <a:r>
              <a:rPr lang="zh-CN"/>
              <a:t>如何编写界面</a:t>
            </a:r>
            <a:endParaRPr sz="700"/>
          </a:p>
        </p:txBody>
      </p:sp>
      <p:sp>
        <p:nvSpPr>
          <p:cNvPr id="183" name="Google Shape;183;p34"/>
          <p:cNvSpPr txBox="1"/>
          <p:nvPr>
            <p:ph idx="1" type="body"/>
          </p:nvPr>
        </p:nvSpPr>
        <p:spPr>
          <a:xfrm>
            <a:off x="321466" y="1152212"/>
            <a:ext cx="8514000" cy="3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26800" lIns="26800" spcFirstLastPara="1" rIns="26800" wrap="square" tIns="268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zh-CN" sz="1800"/>
              <a:t>XML进行描述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zh-CN" sz="1800"/>
              <a:t>Java/Kotlin代码进行编写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zh-CN" sz="1800"/>
              <a:t>Android studio Preview 栏中查看效果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1800"/>
          </a:p>
        </p:txBody>
      </p:sp>
      <p:pic>
        <p:nvPicPr>
          <p:cNvPr id="184" name="Google Shape;18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100" y="2612975"/>
            <a:ext cx="4199925" cy="1431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9850" y="1587175"/>
            <a:ext cx="1758400" cy="29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/>
          <p:nvPr>
            <p:ph type="title"/>
          </p:nvPr>
        </p:nvSpPr>
        <p:spPr>
          <a:xfrm>
            <a:off x="321466" y="453159"/>
            <a:ext cx="8514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300"/>
              <a:buFont typeface="Helvetica Neue Light"/>
              <a:buNone/>
            </a:pPr>
            <a:r>
              <a:rPr lang="zh-CN"/>
              <a:t>View和ViewGroup</a:t>
            </a:r>
            <a:endParaRPr sz="700"/>
          </a:p>
        </p:txBody>
      </p:sp>
      <p:sp>
        <p:nvSpPr>
          <p:cNvPr id="192" name="Google Shape;192;p35"/>
          <p:cNvSpPr txBox="1"/>
          <p:nvPr>
            <p:ph idx="1" type="body"/>
          </p:nvPr>
        </p:nvSpPr>
        <p:spPr>
          <a:xfrm>
            <a:off x="479966" y="1101787"/>
            <a:ext cx="8514000" cy="3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26800" lIns="26800" spcFirstLastPara="1" rIns="26800" wrap="square" tIns="268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zh-CN" sz="1800"/>
              <a:t>常见控件View</a:t>
            </a:r>
            <a:endParaRPr sz="18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zh-CN" sz="1400"/>
              <a:t>TextView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zh-CN" sz="1400"/>
              <a:t>Button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zh-CN" sz="1400"/>
              <a:t>EditText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zh-CN" sz="1400"/>
              <a:t>ImageView</a:t>
            </a:r>
            <a:endParaRPr sz="14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zh-CN" sz="1800">
                <a:solidFill>
                  <a:schemeClr val="dk2"/>
                </a:solidFill>
              </a:rPr>
              <a:t>常见布局ViewGroup</a:t>
            </a:r>
            <a:endParaRPr sz="1800"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➢"/>
            </a:pPr>
            <a:r>
              <a:rPr lang="zh-CN" sz="1400">
                <a:solidFill>
                  <a:schemeClr val="dk2"/>
                </a:solidFill>
              </a:rPr>
              <a:t>线性布局LinearLayout</a:t>
            </a:r>
            <a:endParaRPr sz="1400"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➢"/>
            </a:pPr>
            <a:r>
              <a:rPr lang="zh-CN" sz="1400">
                <a:solidFill>
                  <a:schemeClr val="dk2"/>
                </a:solidFill>
              </a:rPr>
              <a:t>相对布局RelativeLayout</a:t>
            </a:r>
            <a:endParaRPr sz="1400"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➢"/>
            </a:pPr>
            <a:r>
              <a:rPr lang="zh-CN" sz="1400">
                <a:solidFill>
                  <a:schemeClr val="dk2"/>
                </a:solidFill>
              </a:rPr>
              <a:t>帧布局FrameLayout</a:t>
            </a:r>
            <a:endParaRPr sz="14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zh-CN" sz="1800"/>
              <a:t>对话框Dialog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zh-CN" sz="1800"/>
              <a:t>Toast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1800"/>
          </a:p>
        </p:txBody>
      </p:sp>
      <p:pic>
        <p:nvPicPr>
          <p:cNvPr id="193" name="Google Shape;19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5750" y="1402825"/>
            <a:ext cx="4514850" cy="24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 txBox="1"/>
          <p:nvPr>
            <p:ph type="title"/>
          </p:nvPr>
        </p:nvSpPr>
        <p:spPr>
          <a:xfrm>
            <a:off x="321466" y="453159"/>
            <a:ext cx="8514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300"/>
              <a:buFont typeface="Helvetica Neue Light"/>
              <a:buNone/>
            </a:pPr>
            <a:r>
              <a:rPr lang="zh-CN"/>
              <a:t>TextView</a:t>
            </a:r>
            <a:endParaRPr sz="700"/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389875" y="1099625"/>
            <a:ext cx="8404800" cy="3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800" lIns="26800" spcFirstLastPara="1" rIns="26800" wrap="square" tIns="268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zh-CN" sz="2000"/>
              <a:t>显示文本的控件</a:t>
            </a:r>
            <a:endParaRPr sz="20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800"/>
              <a:t>显示</a:t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zh-CN" sz="1800"/>
              <a:t>大小、颜色、字体、样式等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800"/>
              <a:t>交互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zh-CN" sz="1800"/>
              <a:t>	</a:t>
            </a:r>
            <a:r>
              <a:rPr lang="zh-CN" sz="1800">
                <a:solidFill>
                  <a:schemeClr val="dk2"/>
                </a:solidFill>
              </a:rPr>
              <a:t>相应点击、触摸事件</a:t>
            </a:r>
            <a:endParaRPr sz="1800"/>
          </a:p>
        </p:txBody>
      </p:sp>
      <p:pic>
        <p:nvPicPr>
          <p:cNvPr id="201" name="Google Shape;20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3700" y="1115725"/>
            <a:ext cx="1718956" cy="304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9350" y="1099625"/>
            <a:ext cx="2261250" cy="304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7"/>
          <p:cNvSpPr txBox="1"/>
          <p:nvPr>
            <p:ph type="title"/>
          </p:nvPr>
        </p:nvSpPr>
        <p:spPr>
          <a:xfrm>
            <a:off x="321466" y="453159"/>
            <a:ext cx="8514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300"/>
              <a:buFont typeface="Helvetica Neue Light"/>
              <a:buNone/>
            </a:pPr>
            <a:r>
              <a:rPr lang="zh-CN"/>
              <a:t>EditText</a:t>
            </a:r>
            <a:endParaRPr sz="700"/>
          </a:p>
        </p:txBody>
      </p:sp>
      <p:sp>
        <p:nvSpPr>
          <p:cNvPr id="209" name="Google Shape;209;p37"/>
          <p:cNvSpPr txBox="1"/>
          <p:nvPr>
            <p:ph idx="1" type="body"/>
          </p:nvPr>
        </p:nvSpPr>
        <p:spPr>
          <a:xfrm>
            <a:off x="389875" y="1102700"/>
            <a:ext cx="43044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800" lIns="26800" spcFirstLastPara="1" rIns="26800" wrap="square" tIns="268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zh-CN" sz="2000"/>
              <a:t>可输入、修改文本的控件</a:t>
            </a:r>
            <a:endParaRPr sz="20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800"/>
              <a:t>显示</a:t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zh-CN" sz="1800"/>
              <a:t>大小、颜色、字体、样式等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800"/>
              <a:t>交互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zh-CN" sz="1800"/>
              <a:t>	控件获得焦点后会弹出软键盘，可以向控件中输入文本、编辑文本。</a:t>
            </a:r>
            <a:endParaRPr sz="1800"/>
          </a:p>
        </p:txBody>
      </p:sp>
      <p:pic>
        <p:nvPicPr>
          <p:cNvPr id="210" name="Google Shape;21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2025" y="827650"/>
            <a:ext cx="2054150" cy="365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idx="1" type="body"/>
          </p:nvPr>
        </p:nvSpPr>
        <p:spPr>
          <a:xfrm>
            <a:off x="321466" y="1152212"/>
            <a:ext cx="8514091" cy="353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➢"/>
            </a:pPr>
            <a:r>
              <a:rPr lang="zh-CN"/>
              <a:t>UI的基石-Activity</a:t>
            </a:r>
            <a:endParaRPr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➢"/>
            </a:pPr>
            <a:r>
              <a:rPr lang="zh-CN"/>
              <a:t>基础UI组件</a:t>
            </a:r>
            <a:endParaRPr/>
          </a:p>
          <a:p>
            <a:pPr indent="-3365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zh-CN"/>
              <a:t>高级UI组件-列表组件</a:t>
            </a:r>
            <a:endParaRPr/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700"/>
          </a:p>
        </p:txBody>
      </p:sp>
      <p:sp>
        <p:nvSpPr>
          <p:cNvPr id="82" name="Google Shape;82;p20"/>
          <p:cNvSpPr txBox="1"/>
          <p:nvPr>
            <p:ph type="title"/>
          </p:nvPr>
        </p:nvSpPr>
        <p:spPr>
          <a:xfrm>
            <a:off x="321466" y="453159"/>
            <a:ext cx="8514091" cy="454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300"/>
              <a:buFont typeface="Helvetica Neue Light"/>
              <a:buNone/>
            </a:pPr>
            <a:r>
              <a:rPr b="0" i="0" lang="zh-CN" sz="2300" u="none" cap="none" strike="noStrike">
                <a:solidFill>
                  <a:srgbClr val="5E5E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目录</a:t>
            </a:r>
            <a:endParaRPr sz="700"/>
          </a:p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 txBox="1"/>
          <p:nvPr>
            <p:ph type="title"/>
          </p:nvPr>
        </p:nvSpPr>
        <p:spPr>
          <a:xfrm>
            <a:off x="321466" y="453159"/>
            <a:ext cx="8514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300"/>
              <a:buFont typeface="Helvetica Neue Light"/>
              <a:buNone/>
            </a:pPr>
            <a:r>
              <a:rPr lang="zh-CN"/>
              <a:t>Button</a:t>
            </a:r>
            <a:endParaRPr sz="700"/>
          </a:p>
        </p:txBody>
      </p:sp>
      <p:sp>
        <p:nvSpPr>
          <p:cNvPr id="217" name="Google Shape;217;p38"/>
          <p:cNvSpPr txBox="1"/>
          <p:nvPr>
            <p:ph idx="1" type="body"/>
          </p:nvPr>
        </p:nvSpPr>
        <p:spPr>
          <a:xfrm>
            <a:off x="389875" y="1102700"/>
            <a:ext cx="43044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800" lIns="26800" spcFirstLastPara="1" rIns="26800" wrap="square" tIns="268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zh-CN" sz="2000"/>
              <a:t>按钮</a:t>
            </a:r>
            <a:endParaRPr sz="20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800"/>
              <a:t>显示</a:t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zh-CN" sz="1800"/>
              <a:t>大小、颜色、字体、样式等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800"/>
              <a:t>交互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zh-CN" sz="1800"/>
              <a:t>	点击时可触发其它操作</a:t>
            </a:r>
            <a:endParaRPr sz="1800"/>
          </a:p>
        </p:txBody>
      </p:sp>
      <p:pic>
        <p:nvPicPr>
          <p:cNvPr id="218" name="Google Shape;21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575" y="3240625"/>
            <a:ext cx="5750349" cy="15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53250" y="737151"/>
            <a:ext cx="1925950" cy="338244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 txBox="1"/>
          <p:nvPr>
            <p:ph type="title"/>
          </p:nvPr>
        </p:nvSpPr>
        <p:spPr>
          <a:xfrm>
            <a:off x="321466" y="453159"/>
            <a:ext cx="8514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300"/>
              <a:buFont typeface="Helvetica Neue Light"/>
              <a:buNone/>
            </a:pPr>
            <a:r>
              <a:rPr lang="zh-CN"/>
              <a:t>ImageView</a:t>
            </a:r>
            <a:endParaRPr sz="700"/>
          </a:p>
        </p:txBody>
      </p:sp>
      <p:sp>
        <p:nvSpPr>
          <p:cNvPr id="226" name="Google Shape;226;p39"/>
          <p:cNvSpPr txBox="1"/>
          <p:nvPr>
            <p:ph idx="1" type="body"/>
          </p:nvPr>
        </p:nvSpPr>
        <p:spPr>
          <a:xfrm>
            <a:off x="389875" y="1102700"/>
            <a:ext cx="43044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800" lIns="26800" spcFirstLastPara="1" rIns="26800" wrap="square" tIns="268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zh-CN" sz="2000"/>
              <a:t>图片资源展示控件</a:t>
            </a:r>
            <a:endParaRPr sz="20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800"/>
              <a:t>显示</a:t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zh-CN" sz="1800"/>
              <a:t>大小、样式等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800"/>
              <a:t>交互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zh-CN" sz="1800"/>
              <a:t>	相应点击、触摸事件</a:t>
            </a:r>
            <a:endParaRPr sz="1800"/>
          </a:p>
        </p:txBody>
      </p:sp>
      <p:pic>
        <p:nvPicPr>
          <p:cNvPr id="227" name="Google Shape;22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0325" y="845200"/>
            <a:ext cx="1774400" cy="318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0"/>
          <p:cNvSpPr txBox="1"/>
          <p:nvPr>
            <p:ph idx="1" type="body"/>
          </p:nvPr>
        </p:nvSpPr>
        <p:spPr>
          <a:xfrm>
            <a:off x="342025" y="1077400"/>
            <a:ext cx="6078000" cy="3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zh-CN"/>
              <a:t>LinearLayout</a:t>
            </a:r>
            <a:endParaRPr/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zh-CN"/>
              <a:t>RelativeLayout</a:t>
            </a:r>
            <a:endParaRPr/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zh-CN"/>
              <a:t>FrameLayout</a:t>
            </a:r>
            <a:endParaRPr/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zh-CN"/>
              <a:t>TableLayout</a:t>
            </a:r>
            <a:endParaRPr/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zh-CN"/>
              <a:t>ConstraintLayout（support包提供）</a:t>
            </a:r>
            <a:endParaRPr/>
          </a:p>
        </p:txBody>
      </p:sp>
      <p:sp>
        <p:nvSpPr>
          <p:cNvPr id="234" name="Google Shape;234;p40"/>
          <p:cNvSpPr txBox="1"/>
          <p:nvPr>
            <p:ph type="title"/>
          </p:nvPr>
        </p:nvSpPr>
        <p:spPr>
          <a:xfrm>
            <a:off x="321466" y="453159"/>
            <a:ext cx="8514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300"/>
              <a:buFont typeface="Helvetica Neue Light"/>
              <a:buNone/>
            </a:pPr>
            <a:r>
              <a:rPr lang="zh-CN"/>
              <a:t>布局控件</a:t>
            </a:r>
            <a:endParaRPr sz="700"/>
          </a:p>
        </p:txBody>
      </p:sp>
      <p:sp>
        <p:nvSpPr>
          <p:cNvPr id="235" name="Google Shape;235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1"/>
          <p:cNvSpPr txBox="1"/>
          <p:nvPr>
            <p:ph type="title"/>
          </p:nvPr>
        </p:nvSpPr>
        <p:spPr>
          <a:xfrm>
            <a:off x="321466" y="453159"/>
            <a:ext cx="8514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300"/>
              <a:buFont typeface="Helvetica Neue Light"/>
              <a:buNone/>
            </a:pPr>
            <a:r>
              <a:rPr lang="zh-CN"/>
              <a:t>LinearLayout - 线性布局</a:t>
            </a:r>
            <a:endParaRPr sz="700"/>
          </a:p>
        </p:txBody>
      </p:sp>
      <p:pic>
        <p:nvPicPr>
          <p:cNvPr id="241" name="Google Shape;24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4525" y="907959"/>
            <a:ext cx="5594940" cy="393074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2"/>
          <p:cNvSpPr txBox="1"/>
          <p:nvPr>
            <p:ph type="title"/>
          </p:nvPr>
        </p:nvSpPr>
        <p:spPr>
          <a:xfrm>
            <a:off x="321466" y="453159"/>
            <a:ext cx="8514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300"/>
              <a:buFont typeface="Helvetica Neue Light"/>
              <a:buNone/>
            </a:pPr>
            <a:r>
              <a:rPr lang="zh-CN"/>
              <a:t>RelativeLayout - 相对布局</a:t>
            </a:r>
            <a:endParaRPr sz="700"/>
          </a:p>
        </p:txBody>
      </p:sp>
      <p:pic>
        <p:nvPicPr>
          <p:cNvPr id="248" name="Google Shape;24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9525" y="907959"/>
            <a:ext cx="5224939" cy="393074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3"/>
          <p:cNvSpPr txBox="1"/>
          <p:nvPr>
            <p:ph type="title"/>
          </p:nvPr>
        </p:nvSpPr>
        <p:spPr>
          <a:xfrm>
            <a:off x="321466" y="453159"/>
            <a:ext cx="8514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300"/>
              <a:buFont typeface="Helvetica Neue Light"/>
              <a:buNone/>
            </a:pPr>
            <a:r>
              <a:rPr lang="zh-CN"/>
              <a:t>FrameLayout - 帧布局</a:t>
            </a:r>
            <a:endParaRPr sz="700"/>
          </a:p>
        </p:txBody>
      </p:sp>
      <p:pic>
        <p:nvPicPr>
          <p:cNvPr id="255" name="Google Shape;25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175" y="1422001"/>
            <a:ext cx="4533950" cy="274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22000" y="1140700"/>
            <a:ext cx="1773150" cy="3141576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/>
          <p:nvPr>
            <p:ph type="title"/>
          </p:nvPr>
        </p:nvSpPr>
        <p:spPr>
          <a:xfrm>
            <a:off x="321466" y="453159"/>
            <a:ext cx="8514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300"/>
              <a:buFont typeface="Helvetica Neue Light"/>
              <a:buNone/>
            </a:pPr>
            <a:r>
              <a:rPr lang="zh-CN"/>
              <a:t>View 继承关系</a:t>
            </a:r>
            <a:endParaRPr sz="700"/>
          </a:p>
        </p:txBody>
      </p:sp>
      <p:pic>
        <p:nvPicPr>
          <p:cNvPr id="263" name="Google Shape;26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0125" y="988325"/>
            <a:ext cx="5161876" cy="361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5"/>
          <p:cNvSpPr txBox="1"/>
          <p:nvPr>
            <p:ph type="title"/>
          </p:nvPr>
        </p:nvSpPr>
        <p:spPr>
          <a:xfrm>
            <a:off x="321466" y="453159"/>
            <a:ext cx="8514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300"/>
              <a:buFont typeface="Helvetica Neue Light"/>
              <a:buNone/>
            </a:pPr>
            <a:r>
              <a:rPr lang="zh-CN"/>
              <a:t>屏幕适配  </a:t>
            </a:r>
            <a:endParaRPr sz="700"/>
          </a:p>
        </p:txBody>
      </p:sp>
      <p:sp>
        <p:nvSpPr>
          <p:cNvPr id="270" name="Google Shape;270;p45"/>
          <p:cNvSpPr txBox="1"/>
          <p:nvPr>
            <p:ph idx="1" type="body"/>
          </p:nvPr>
        </p:nvSpPr>
        <p:spPr>
          <a:xfrm>
            <a:off x="379825" y="1181925"/>
            <a:ext cx="8397300" cy="3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6800" lIns="26800" spcFirstLastPara="1" rIns="26800" wrap="square" tIns="26800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zh-CN" sz="2000"/>
              <a:t>屏幕尺寸碎片化，5寸、5.5寸、6寸等</a:t>
            </a:r>
            <a:endParaRPr sz="2000"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zh-CN" sz="2000"/>
              <a:t>屏幕分辨率碎片化，320x480、480x800、720x1280等</a:t>
            </a:r>
            <a:endParaRPr sz="2000"/>
          </a:p>
        </p:txBody>
      </p:sp>
      <p:sp>
        <p:nvSpPr>
          <p:cNvPr id="271" name="Google Shape;271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6"/>
          <p:cNvSpPr txBox="1"/>
          <p:nvPr>
            <p:ph type="title"/>
          </p:nvPr>
        </p:nvSpPr>
        <p:spPr>
          <a:xfrm>
            <a:off x="321466" y="453159"/>
            <a:ext cx="8514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300"/>
              <a:buFont typeface="Helvetica Neue Light"/>
              <a:buNone/>
            </a:pPr>
            <a:r>
              <a:rPr lang="zh-CN"/>
              <a:t>屏幕适配 - 基本概念  </a:t>
            </a:r>
            <a:endParaRPr sz="700"/>
          </a:p>
        </p:txBody>
      </p:sp>
      <p:sp>
        <p:nvSpPr>
          <p:cNvPr id="277" name="Google Shape;277;p46"/>
          <p:cNvSpPr txBox="1"/>
          <p:nvPr>
            <p:ph idx="1" type="body"/>
          </p:nvPr>
        </p:nvSpPr>
        <p:spPr>
          <a:xfrm>
            <a:off x="379825" y="1181925"/>
            <a:ext cx="8397300" cy="3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6800" lIns="26800" spcFirstLastPara="1" rIns="26800" wrap="square" tIns="268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zh-CN" sz="1800"/>
              <a:t>px （像数）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zh-CN" sz="1800"/>
              <a:t>分辨率：屏幕横向、纵向像素点，宽 x 高，如320 x 480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zh-CN" sz="1800"/>
              <a:t>屏幕尺寸：屏幕对角线物理尺寸，单位英寸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zh-CN" sz="1800"/>
              <a:t>dpi （屏幕像数密度）：每英寸像数点数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zh-CN" sz="1800"/>
              <a:t>dp （密度无关像数）：保证不同屏幕像数屏幕上显示效果一致，Android特有的</a:t>
            </a:r>
            <a:r>
              <a:rPr b="1" lang="zh-CN" sz="1800"/>
              <a:t>长度单位，</a:t>
            </a:r>
            <a:r>
              <a:rPr lang="zh-CN" sz="1800"/>
              <a:t>1dp = (dpi / 160) * 1px</a:t>
            </a:r>
            <a:endParaRPr sz="1800">
              <a:solidFill>
                <a:srgbClr val="53585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zh-CN" sz="1800"/>
              <a:t>sp (独立比例像数)：字体专用，其它和dp一样。区别是Android 自定义字体大小功能，正常字体时 1sp = 1dp，超大、超小字体时 1sp 大于或者小于1dp</a:t>
            </a:r>
            <a:endParaRPr sz="1800">
              <a:solidFill>
                <a:srgbClr val="53585F"/>
              </a:solidFill>
            </a:endParaRPr>
          </a:p>
        </p:txBody>
      </p:sp>
      <p:sp>
        <p:nvSpPr>
          <p:cNvPr id="278" name="Google Shape;278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7"/>
          <p:cNvSpPr txBox="1"/>
          <p:nvPr>
            <p:ph type="title"/>
          </p:nvPr>
        </p:nvSpPr>
        <p:spPr>
          <a:xfrm>
            <a:off x="321466" y="453159"/>
            <a:ext cx="8514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300"/>
              <a:buFont typeface="Helvetica Neue Light"/>
              <a:buNone/>
            </a:pPr>
            <a:r>
              <a:rPr lang="zh-CN"/>
              <a:t>屏幕适配 - dp</a:t>
            </a:r>
            <a:endParaRPr sz="700"/>
          </a:p>
        </p:txBody>
      </p:sp>
      <p:sp>
        <p:nvSpPr>
          <p:cNvPr id="284" name="Google Shape;284;p47"/>
          <p:cNvSpPr txBox="1"/>
          <p:nvPr>
            <p:ph idx="1" type="body"/>
          </p:nvPr>
        </p:nvSpPr>
        <p:spPr>
          <a:xfrm>
            <a:off x="379825" y="1181925"/>
            <a:ext cx="8397300" cy="3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6800" lIns="26800" spcFirstLastPara="1" rIns="26800" wrap="square" tIns="268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zh-CN" sz="1800"/>
              <a:t>Android 特有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zh-CN" sz="1800">
                <a:solidFill>
                  <a:schemeClr val="dk2"/>
                </a:solidFill>
              </a:rPr>
              <a:t>密度无关像数: 保证不同屏幕像数屏幕上显示效果一致</a:t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1800"/>
          </a:p>
        </p:txBody>
      </p:sp>
      <p:pic>
        <p:nvPicPr>
          <p:cNvPr id="285" name="Google Shape;28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8175" y="2076475"/>
            <a:ext cx="2372081" cy="26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7200" y="2076475"/>
            <a:ext cx="2741332" cy="268500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/>
          <p:nvPr>
            <p:ph type="title"/>
          </p:nvPr>
        </p:nvSpPr>
        <p:spPr>
          <a:xfrm>
            <a:off x="592248" y="2125228"/>
            <a:ext cx="46575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zh-CN"/>
              <a:t>UI的基石-Activity</a:t>
            </a:r>
            <a:endParaRPr sz="700"/>
          </a:p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8"/>
          <p:cNvSpPr txBox="1"/>
          <p:nvPr>
            <p:ph type="title"/>
          </p:nvPr>
        </p:nvSpPr>
        <p:spPr>
          <a:xfrm>
            <a:off x="321466" y="453159"/>
            <a:ext cx="8514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300"/>
              <a:buFont typeface="Helvetica Neue Light"/>
              <a:buNone/>
            </a:pPr>
            <a:r>
              <a:rPr lang="zh-CN"/>
              <a:t>屏幕适配 - 相对布局</a:t>
            </a:r>
            <a:endParaRPr sz="700"/>
          </a:p>
        </p:txBody>
      </p:sp>
      <p:sp>
        <p:nvSpPr>
          <p:cNvPr id="293" name="Google Shape;293;p48"/>
          <p:cNvSpPr txBox="1"/>
          <p:nvPr>
            <p:ph idx="1" type="body"/>
          </p:nvPr>
        </p:nvSpPr>
        <p:spPr>
          <a:xfrm>
            <a:off x="379825" y="1061850"/>
            <a:ext cx="8397300" cy="3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6800" lIns="26800" spcFirstLastPara="1" rIns="26800" wrap="square" tIns="268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zh-CN" sz="1800"/>
              <a:t>wrap_content、match_parent、weight、gravity 等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zh-CN" sz="1800">
                <a:solidFill>
                  <a:schemeClr val="dk2"/>
                </a:solidFill>
              </a:rPr>
              <a:t>LinearLayout、RelativeLayout、FrameLayout 等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➢"/>
            </a:pPr>
            <a:r>
              <a:rPr lang="zh-CN" sz="1800">
                <a:solidFill>
                  <a:schemeClr val="dk2"/>
                </a:solidFill>
              </a:rPr>
              <a:t>minWidth、minHeght 等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➢"/>
            </a:pPr>
            <a:r>
              <a:rPr lang="zh-CN" sz="1800">
                <a:solidFill>
                  <a:schemeClr val="dk2"/>
                </a:solidFill>
              </a:rPr>
              <a:t>Nine-Patch图片 等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1800"/>
          </a:p>
        </p:txBody>
      </p:sp>
      <p:sp>
        <p:nvSpPr>
          <p:cNvPr id="294" name="Google Shape;294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9"/>
          <p:cNvSpPr txBox="1"/>
          <p:nvPr>
            <p:ph type="title"/>
          </p:nvPr>
        </p:nvSpPr>
        <p:spPr>
          <a:xfrm>
            <a:off x="321466" y="453159"/>
            <a:ext cx="8514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300"/>
              <a:buFont typeface="Helvetica Neue Light"/>
              <a:buNone/>
            </a:pPr>
            <a:r>
              <a:rPr lang="zh-CN"/>
              <a:t>屏幕适配 - Nine-Patch图</a:t>
            </a:r>
            <a:endParaRPr sz="700"/>
          </a:p>
        </p:txBody>
      </p:sp>
      <p:sp>
        <p:nvSpPr>
          <p:cNvPr id="300" name="Google Shape;300;p49"/>
          <p:cNvSpPr txBox="1"/>
          <p:nvPr>
            <p:ph idx="1" type="body"/>
          </p:nvPr>
        </p:nvSpPr>
        <p:spPr>
          <a:xfrm>
            <a:off x="379825" y="1061850"/>
            <a:ext cx="8397300" cy="3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6800" lIns="26800" spcFirstLastPara="1" rIns="26800" wrap="square" tIns="268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800"/>
              <a:t>一种以.9.png后缀名的png图片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800">
                <a:solidFill>
                  <a:schemeClr val="dk2"/>
                </a:solidFill>
              </a:rPr>
              <a:t>可拉伸的位图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zh-CN" sz="1800">
                <a:solidFill>
                  <a:schemeClr val="dk2"/>
                </a:solidFill>
              </a:rPr>
              <a:t>适用于不定长内容的背景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zh-CN" sz="1800">
                <a:solidFill>
                  <a:schemeClr val="dk2"/>
                </a:solidFill>
              </a:rPr>
              <a:t>缩小图标尺寸提升性能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1800"/>
          </a:p>
        </p:txBody>
      </p:sp>
      <p:sp>
        <p:nvSpPr>
          <p:cNvPr id="301" name="Google Shape;301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0"/>
          <p:cNvSpPr txBox="1"/>
          <p:nvPr>
            <p:ph type="title"/>
          </p:nvPr>
        </p:nvSpPr>
        <p:spPr>
          <a:xfrm>
            <a:off x="321466" y="453159"/>
            <a:ext cx="8514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300"/>
              <a:buFont typeface="Helvetica Neue Light"/>
              <a:buNone/>
            </a:pPr>
            <a:r>
              <a:rPr lang="zh-CN"/>
              <a:t>屏幕适配 - Nine-Patch图</a:t>
            </a:r>
            <a:endParaRPr sz="700"/>
          </a:p>
        </p:txBody>
      </p:sp>
      <p:sp>
        <p:nvSpPr>
          <p:cNvPr id="307" name="Google Shape;307;p50"/>
          <p:cNvSpPr txBox="1"/>
          <p:nvPr>
            <p:ph idx="1" type="body"/>
          </p:nvPr>
        </p:nvSpPr>
        <p:spPr>
          <a:xfrm>
            <a:off x="379825" y="1061850"/>
            <a:ext cx="8397300" cy="3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6800" lIns="26800" spcFirstLastPara="1" rIns="26800" wrap="square" tIns="268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zh-CN" sz="1800"/>
              <a:t>Nine-Patch图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800">
                <a:solidFill>
                  <a:schemeClr val="dk2"/>
                </a:solidFill>
              </a:rPr>
              <a:t>xxx.9.png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1800"/>
          </a:p>
        </p:txBody>
      </p:sp>
      <p:pic>
        <p:nvPicPr>
          <p:cNvPr id="308" name="Google Shape;30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900" y="2204300"/>
            <a:ext cx="4501500" cy="19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1"/>
          <p:cNvSpPr txBox="1"/>
          <p:nvPr>
            <p:ph type="title"/>
          </p:nvPr>
        </p:nvSpPr>
        <p:spPr>
          <a:xfrm>
            <a:off x="321466" y="453159"/>
            <a:ext cx="8514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300"/>
              <a:buFont typeface="Helvetica Neue Light"/>
              <a:buNone/>
            </a:pPr>
            <a:r>
              <a:rPr lang="zh-CN"/>
              <a:t>屏幕适配 - Nine-Patch图</a:t>
            </a:r>
            <a:endParaRPr sz="700"/>
          </a:p>
        </p:txBody>
      </p:sp>
      <p:pic>
        <p:nvPicPr>
          <p:cNvPr id="315" name="Google Shape;31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575" y="1601809"/>
            <a:ext cx="3872800" cy="1939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2151725"/>
            <a:ext cx="4127250" cy="111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2"/>
          <p:cNvSpPr txBox="1"/>
          <p:nvPr>
            <p:ph type="title"/>
          </p:nvPr>
        </p:nvSpPr>
        <p:spPr>
          <a:xfrm>
            <a:off x="321466" y="453159"/>
            <a:ext cx="8514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300"/>
              <a:buFont typeface="Helvetica Neue Light"/>
              <a:buNone/>
            </a:pPr>
            <a:r>
              <a:rPr lang="zh-CN"/>
              <a:t>屏幕适配 - Nine-Patch图</a:t>
            </a:r>
            <a:endParaRPr sz="700"/>
          </a:p>
        </p:txBody>
      </p:sp>
      <p:pic>
        <p:nvPicPr>
          <p:cNvPr id="323" name="Google Shape;32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9525" y="1131684"/>
            <a:ext cx="4601961" cy="3930741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3"/>
          <p:cNvSpPr txBox="1"/>
          <p:nvPr>
            <p:ph type="title"/>
          </p:nvPr>
        </p:nvSpPr>
        <p:spPr>
          <a:xfrm>
            <a:off x="321466" y="453159"/>
            <a:ext cx="8514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300"/>
              <a:buFont typeface="Helvetica Neue Light"/>
              <a:buNone/>
            </a:pPr>
            <a:r>
              <a:rPr lang="zh-CN"/>
              <a:t>屏幕适配 - sp</a:t>
            </a:r>
            <a:endParaRPr sz="700"/>
          </a:p>
        </p:txBody>
      </p:sp>
      <p:sp>
        <p:nvSpPr>
          <p:cNvPr id="330" name="Google Shape;330;p53"/>
          <p:cNvSpPr txBox="1"/>
          <p:nvPr>
            <p:ph idx="1" type="body"/>
          </p:nvPr>
        </p:nvSpPr>
        <p:spPr>
          <a:xfrm>
            <a:off x="379825" y="1181925"/>
            <a:ext cx="8397300" cy="3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6800" lIns="26800" spcFirstLastPara="1" rIns="26800" wrap="square" tIns="268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zh-CN" sz="1800">
                <a:solidFill>
                  <a:schemeClr val="dk2"/>
                </a:solidFill>
              </a:rPr>
              <a:t>字体专用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zh-CN" sz="1800">
                <a:solidFill>
                  <a:schemeClr val="dk2"/>
                </a:solidFill>
              </a:rPr>
              <a:t>独立比例像数: 保证不同屏幕像数屏幕上显示效果一致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➢"/>
            </a:pPr>
            <a:r>
              <a:rPr lang="zh-CN" sz="1800">
                <a:solidFill>
                  <a:schemeClr val="dk2"/>
                </a:solidFill>
              </a:rPr>
              <a:t>手机可以设置字体大小级别，保准字体大小时1dp = 1sp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1800"/>
          </a:p>
        </p:txBody>
      </p:sp>
      <p:pic>
        <p:nvPicPr>
          <p:cNvPr id="331" name="Google Shape;3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1835" y="2495550"/>
            <a:ext cx="2680865" cy="18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45275" y="2495550"/>
            <a:ext cx="2472800" cy="18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3025" y="2495550"/>
            <a:ext cx="2402700" cy="1315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4"/>
          <p:cNvSpPr txBox="1"/>
          <p:nvPr>
            <p:ph type="title"/>
          </p:nvPr>
        </p:nvSpPr>
        <p:spPr>
          <a:xfrm>
            <a:off x="321466" y="453159"/>
            <a:ext cx="8514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300"/>
              <a:buFont typeface="Helvetica Neue Light"/>
              <a:buNone/>
            </a:pPr>
            <a:r>
              <a:rPr lang="zh-CN"/>
              <a:t>屏幕适配 - xxhpi xhpi hpi ...</a:t>
            </a:r>
            <a:endParaRPr sz="700"/>
          </a:p>
        </p:txBody>
      </p:sp>
      <p:pic>
        <p:nvPicPr>
          <p:cNvPr id="340" name="Google Shape;34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425" y="2383225"/>
            <a:ext cx="4357350" cy="244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9275" y="2383234"/>
            <a:ext cx="1952625" cy="2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4"/>
          <p:cNvSpPr txBox="1"/>
          <p:nvPr>
            <p:ph idx="1" type="body"/>
          </p:nvPr>
        </p:nvSpPr>
        <p:spPr>
          <a:xfrm>
            <a:off x="356350" y="976822"/>
            <a:ext cx="80760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800" lIns="26800" spcFirstLastPara="1" rIns="26800" wrap="square" tIns="268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zh-CN" sz="1800"/>
              <a:t>根据屏幕密度对应目录下获取图片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zh-CN" sz="1800"/>
              <a:t>没有对应目录时：就近高密度 &gt; 就近低密度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zh-CN" sz="1800">
                <a:solidFill>
                  <a:schemeClr val="dk2"/>
                </a:solidFill>
              </a:rPr>
              <a:t>没有对应目录时：图片自动根据当前密度进行缩放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43" name="Google Shape;343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5"/>
          <p:cNvSpPr txBox="1"/>
          <p:nvPr>
            <p:ph type="title"/>
          </p:nvPr>
        </p:nvSpPr>
        <p:spPr>
          <a:xfrm>
            <a:off x="321466" y="453159"/>
            <a:ext cx="8514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300"/>
              <a:buFont typeface="Helvetica Neue Light"/>
              <a:buNone/>
            </a:pPr>
            <a:r>
              <a:rPr lang="zh-CN"/>
              <a:t>屏幕适配 - xxhpi xhpi hpi ...</a:t>
            </a:r>
            <a:endParaRPr sz="700"/>
          </a:p>
        </p:txBody>
      </p:sp>
      <p:sp>
        <p:nvSpPr>
          <p:cNvPr id="349" name="Google Shape;349;p55"/>
          <p:cNvSpPr txBox="1"/>
          <p:nvPr>
            <p:ph idx="1" type="body"/>
          </p:nvPr>
        </p:nvSpPr>
        <p:spPr>
          <a:xfrm>
            <a:off x="356350" y="1129222"/>
            <a:ext cx="80760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800" lIns="26800" spcFirstLastPara="1" rIns="26800" wrap="square" tIns="268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zh-CN" sz="1800"/>
              <a:t>所有密度目录下都放置一份图片会大大增加apk 大小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zh-CN" sz="1800"/>
              <a:t>国内企业通常选择一个稍大密度的目录存放一份图片（减小包大小）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zh-CN" sz="1800"/>
              <a:t>国际上Google 新一套新的解决方案：</a:t>
            </a:r>
            <a:r>
              <a:rPr lang="zh-CN" sz="1800" u="sng">
                <a:solidFill>
                  <a:schemeClr val="hlink"/>
                </a:solidFill>
                <a:hlinkClick r:id="rId3"/>
              </a:rPr>
              <a:t>app bundle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50" name="Google Shape;350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6"/>
          <p:cNvSpPr txBox="1"/>
          <p:nvPr>
            <p:ph type="title"/>
          </p:nvPr>
        </p:nvSpPr>
        <p:spPr>
          <a:xfrm>
            <a:off x="321466" y="453159"/>
            <a:ext cx="8514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300"/>
              <a:buFont typeface="Helvetica Neue Light"/>
              <a:buNone/>
            </a:pPr>
            <a:r>
              <a:rPr lang="zh-CN"/>
              <a:t>事件传递</a:t>
            </a:r>
            <a:endParaRPr sz="700"/>
          </a:p>
        </p:txBody>
      </p:sp>
      <p:sp>
        <p:nvSpPr>
          <p:cNvPr id="356" name="Google Shape;356;p56"/>
          <p:cNvSpPr txBox="1"/>
          <p:nvPr>
            <p:ph idx="1" type="body"/>
          </p:nvPr>
        </p:nvSpPr>
        <p:spPr>
          <a:xfrm>
            <a:off x="361550" y="1167600"/>
            <a:ext cx="9051600" cy="20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800" lIns="26800" spcFirstLastPara="1" rIns="26800" wrap="square" tIns="26800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800"/>
              <a:t>触摸事件（MotionEvent）：ACTION_DOWN、</a:t>
            </a:r>
            <a:r>
              <a:rPr lang="zh-CN" sz="1800">
                <a:solidFill>
                  <a:schemeClr val="dk2"/>
                </a:solidFill>
              </a:rPr>
              <a:t>ACTION_MOVE、ACTION_UP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zh-CN" sz="1800">
                <a:solidFill>
                  <a:schemeClr val="dk2"/>
                </a:solidFill>
              </a:rPr>
              <a:t>事件分发（Dispatch）：dispatchTouchEvent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zh-CN" sz="1800">
                <a:solidFill>
                  <a:schemeClr val="dk2"/>
                </a:solidFill>
              </a:rPr>
              <a:t>事件拦截 （Intercept）：onInterceptTouchEvent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zh-CN" sz="1800">
                <a:solidFill>
                  <a:schemeClr val="dk2"/>
                </a:solidFill>
              </a:rPr>
              <a:t>事件消费 （Consume）：onTouchEvent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2000"/>
          </a:p>
        </p:txBody>
      </p:sp>
      <p:sp>
        <p:nvSpPr>
          <p:cNvPr id="357" name="Google Shape;357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7"/>
          <p:cNvSpPr txBox="1"/>
          <p:nvPr>
            <p:ph type="title"/>
          </p:nvPr>
        </p:nvSpPr>
        <p:spPr>
          <a:xfrm>
            <a:off x="321466" y="453159"/>
            <a:ext cx="8514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300"/>
              <a:buFont typeface="Helvetica Neue Light"/>
              <a:buNone/>
            </a:pPr>
            <a:r>
              <a:rPr lang="zh-CN"/>
              <a:t>事件传递</a:t>
            </a:r>
            <a:endParaRPr sz="700"/>
          </a:p>
        </p:txBody>
      </p:sp>
      <p:pic>
        <p:nvPicPr>
          <p:cNvPr id="363" name="Google Shape;36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9125" y="147700"/>
            <a:ext cx="3111100" cy="4789376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321466" y="453159"/>
            <a:ext cx="8514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300"/>
              <a:buFont typeface="Helvetica Neue Light"/>
              <a:buNone/>
            </a:pPr>
            <a:r>
              <a:rPr lang="zh-CN"/>
              <a:t>Activity</a:t>
            </a:r>
            <a:endParaRPr sz="700"/>
          </a:p>
        </p:txBody>
      </p:sp>
      <p:sp>
        <p:nvSpPr>
          <p:cNvPr id="95" name="Google Shape;95;p22"/>
          <p:cNvSpPr txBox="1"/>
          <p:nvPr>
            <p:ph idx="1" type="body"/>
          </p:nvPr>
        </p:nvSpPr>
        <p:spPr>
          <a:xfrm>
            <a:off x="321466" y="1152212"/>
            <a:ext cx="8514000" cy="3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zh-CN"/>
              <a:t>Activity(活动):  包含用户界面的组件，主要用于与用户交互</a:t>
            </a:r>
            <a:endParaRPr/>
          </a:p>
        </p:txBody>
      </p:sp>
      <p:sp>
        <p:nvSpPr>
          <p:cNvPr id="96" name="Google Shape;96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8"/>
          <p:cNvSpPr txBox="1"/>
          <p:nvPr>
            <p:ph type="title"/>
          </p:nvPr>
        </p:nvSpPr>
        <p:spPr>
          <a:xfrm>
            <a:off x="321466" y="453159"/>
            <a:ext cx="8514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300"/>
              <a:buFont typeface="Helvetica Neue Light"/>
              <a:buNone/>
            </a:pPr>
            <a:r>
              <a:rPr lang="zh-CN"/>
              <a:t>事件传递 - 场景</a:t>
            </a:r>
            <a:endParaRPr sz="700"/>
          </a:p>
        </p:txBody>
      </p:sp>
      <p:sp>
        <p:nvSpPr>
          <p:cNvPr id="370" name="Google Shape;370;p58"/>
          <p:cNvSpPr txBox="1"/>
          <p:nvPr>
            <p:ph idx="1" type="body"/>
          </p:nvPr>
        </p:nvSpPr>
        <p:spPr>
          <a:xfrm>
            <a:off x="379825" y="1061850"/>
            <a:ext cx="8397300" cy="3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6800" lIns="26800" spcFirstLastPara="1" rIns="26800" wrap="square" tIns="268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800"/>
              <a:t>下拉刷新控件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1800"/>
          </a:p>
        </p:txBody>
      </p:sp>
      <p:pic>
        <p:nvPicPr>
          <p:cNvPr id="371" name="Google Shape;37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7675" y="1178275"/>
            <a:ext cx="2007817" cy="3526199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9"/>
          <p:cNvSpPr txBox="1"/>
          <p:nvPr>
            <p:ph type="title"/>
          </p:nvPr>
        </p:nvSpPr>
        <p:spPr>
          <a:xfrm>
            <a:off x="321466" y="453159"/>
            <a:ext cx="8514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300"/>
              <a:buFont typeface="Helvetica Neue Light"/>
              <a:buNone/>
            </a:pPr>
            <a:r>
              <a:rPr lang="zh-CN"/>
              <a:t>事件传递 - 场景</a:t>
            </a:r>
            <a:endParaRPr sz="700"/>
          </a:p>
        </p:txBody>
      </p:sp>
      <p:sp>
        <p:nvSpPr>
          <p:cNvPr id="378" name="Google Shape;378;p59"/>
          <p:cNvSpPr txBox="1"/>
          <p:nvPr>
            <p:ph idx="1" type="body"/>
          </p:nvPr>
        </p:nvSpPr>
        <p:spPr>
          <a:xfrm>
            <a:off x="379825" y="1061850"/>
            <a:ext cx="8397300" cy="3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6800" lIns="26800" spcFirstLastPara="1" rIns="26800" wrap="square" tIns="268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800"/>
              <a:t>下拉刷新控件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1800"/>
          </a:p>
        </p:txBody>
      </p:sp>
      <p:pic>
        <p:nvPicPr>
          <p:cNvPr id="379" name="Google Shape;37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975" y="1735300"/>
            <a:ext cx="4179300" cy="24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36300" y="1503613"/>
            <a:ext cx="3301025" cy="27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0"/>
          <p:cNvSpPr txBox="1"/>
          <p:nvPr>
            <p:ph type="title"/>
          </p:nvPr>
        </p:nvSpPr>
        <p:spPr>
          <a:xfrm>
            <a:off x="321466" y="453159"/>
            <a:ext cx="8514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300"/>
              <a:buFont typeface="Helvetica Neue Light"/>
              <a:buNone/>
            </a:pPr>
            <a:r>
              <a:rPr lang="zh-CN"/>
              <a:t>课外阅读</a:t>
            </a:r>
            <a:endParaRPr sz="700"/>
          </a:p>
        </p:txBody>
      </p:sp>
      <p:sp>
        <p:nvSpPr>
          <p:cNvPr id="387" name="Google Shape;387;p60"/>
          <p:cNvSpPr txBox="1"/>
          <p:nvPr>
            <p:ph idx="1" type="body"/>
          </p:nvPr>
        </p:nvSpPr>
        <p:spPr>
          <a:xfrm>
            <a:off x="356350" y="1053042"/>
            <a:ext cx="7997100" cy="3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800" lIns="26800" spcFirstLastPara="1" rIns="26800" wrap="square" tIns="26800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CN" sz="2000"/>
              <a:t>Android多语言的适配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CN">
                <a:solidFill>
                  <a:schemeClr val="dk2"/>
                </a:solidFill>
              </a:rPr>
              <a:t>TableLayout、ConstraintLayout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2000"/>
          </a:p>
        </p:txBody>
      </p:sp>
      <p:sp>
        <p:nvSpPr>
          <p:cNvPr id="388" name="Google Shape;388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1"/>
          <p:cNvSpPr txBox="1"/>
          <p:nvPr>
            <p:ph type="title"/>
          </p:nvPr>
        </p:nvSpPr>
        <p:spPr>
          <a:xfrm>
            <a:off x="592248" y="2125228"/>
            <a:ext cx="4657497" cy="618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Helvetica Neue"/>
              <a:buNone/>
            </a:pPr>
            <a:r>
              <a:rPr lang="zh-CN"/>
              <a:t>高级UI组件-列表组件</a:t>
            </a:r>
            <a:endParaRPr sz="700"/>
          </a:p>
        </p:txBody>
      </p:sp>
      <p:sp>
        <p:nvSpPr>
          <p:cNvPr id="394" name="Google Shape;394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2"/>
          <p:cNvSpPr txBox="1"/>
          <p:nvPr>
            <p:ph idx="1" type="body"/>
          </p:nvPr>
        </p:nvSpPr>
        <p:spPr>
          <a:xfrm>
            <a:off x="321475" y="1585925"/>
            <a:ext cx="3064800" cy="31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-3365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zh-CN"/>
              <a:t>ListView</a:t>
            </a:r>
            <a:endParaRPr/>
          </a:p>
          <a:p>
            <a:pPr indent="-3365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zh-CN"/>
              <a:t>RecyclerView</a:t>
            </a:r>
            <a:endParaRPr/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</p:txBody>
      </p:sp>
      <p:sp>
        <p:nvSpPr>
          <p:cNvPr id="400" name="Google Shape;400;p62"/>
          <p:cNvSpPr txBox="1"/>
          <p:nvPr>
            <p:ph type="title"/>
          </p:nvPr>
        </p:nvSpPr>
        <p:spPr>
          <a:xfrm>
            <a:off x="321466" y="453159"/>
            <a:ext cx="8514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300"/>
              <a:buFont typeface="Helvetica Neue Light"/>
              <a:buNone/>
            </a:pPr>
            <a:r>
              <a:rPr lang="zh-CN"/>
              <a:t>高级UI组件</a:t>
            </a:r>
            <a:endParaRPr sz="700"/>
          </a:p>
        </p:txBody>
      </p:sp>
      <p:sp>
        <p:nvSpPr>
          <p:cNvPr id="401" name="Google Shape;401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3"/>
          <p:cNvSpPr txBox="1"/>
          <p:nvPr>
            <p:ph type="title"/>
          </p:nvPr>
        </p:nvSpPr>
        <p:spPr>
          <a:xfrm>
            <a:off x="321466" y="453159"/>
            <a:ext cx="8514091" cy="454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300"/>
              <a:buFont typeface="Helvetica Neue Light"/>
              <a:buNone/>
            </a:pPr>
            <a:r>
              <a:rPr lang="zh-CN"/>
              <a:t>ListView</a:t>
            </a:r>
            <a:endParaRPr sz="700">
              <a:solidFill>
                <a:srgbClr val="FF0000"/>
              </a:solidFill>
            </a:endParaRPr>
          </a:p>
        </p:txBody>
      </p:sp>
      <p:sp>
        <p:nvSpPr>
          <p:cNvPr id="407" name="Google Shape;407;p63"/>
          <p:cNvSpPr txBox="1"/>
          <p:nvPr>
            <p:ph idx="1" type="body"/>
          </p:nvPr>
        </p:nvSpPr>
        <p:spPr>
          <a:xfrm>
            <a:off x="369875" y="2419350"/>
            <a:ext cx="8514000" cy="18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26800" lIns="26800" spcFirstLastPara="1" rIns="26800" wrap="square" tIns="26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1800">
              <a:solidFill>
                <a:srgbClr val="21212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700"/>
              <a:buNone/>
            </a:pPr>
            <a:r>
              <a:rPr lang="zh-CN" sz="1800">
                <a:solidFill>
                  <a:srgbClr val="212121"/>
                </a:solidFill>
              </a:rPr>
              <a:t>	   </a:t>
            </a:r>
            <a:endParaRPr sz="1800">
              <a:solidFill>
                <a:srgbClr val="21212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1800">
              <a:solidFill>
                <a:srgbClr val="212121"/>
              </a:solidFill>
            </a:endParaRPr>
          </a:p>
        </p:txBody>
      </p:sp>
      <p:sp>
        <p:nvSpPr>
          <p:cNvPr id="408" name="Google Shape;408;p63"/>
          <p:cNvSpPr txBox="1"/>
          <p:nvPr>
            <p:ph idx="1" type="body"/>
          </p:nvPr>
        </p:nvSpPr>
        <p:spPr>
          <a:xfrm>
            <a:off x="321475" y="1063525"/>
            <a:ext cx="5589300" cy="31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800"/>
              <a:t>一个显示可滚动项目的视图组件</a:t>
            </a:r>
            <a:endParaRPr sz="1800"/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800"/>
              <a:t>系统使用Adapter（适配器）将列表项目插入列表</a:t>
            </a:r>
            <a:endParaRPr sz="1800"/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800"/>
              <a:t>适配器从来源提取内容</a:t>
            </a:r>
            <a:endParaRPr sz="1800"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</p:txBody>
      </p:sp>
      <p:pic>
        <p:nvPicPr>
          <p:cNvPr id="409" name="Google Shape;409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9550" y="2207447"/>
            <a:ext cx="2831200" cy="21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4"/>
          <p:cNvSpPr txBox="1"/>
          <p:nvPr>
            <p:ph type="title"/>
          </p:nvPr>
        </p:nvSpPr>
        <p:spPr>
          <a:xfrm>
            <a:off x="321466" y="453159"/>
            <a:ext cx="8514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300"/>
              <a:buFont typeface="Helvetica Neue Light"/>
              <a:buNone/>
            </a:pPr>
            <a:r>
              <a:rPr lang="zh-CN"/>
              <a:t>ListView - Adapter</a:t>
            </a:r>
            <a:endParaRPr sz="700">
              <a:solidFill>
                <a:srgbClr val="FF0000"/>
              </a:solidFill>
            </a:endParaRPr>
          </a:p>
        </p:txBody>
      </p:sp>
      <p:pic>
        <p:nvPicPr>
          <p:cNvPr id="416" name="Google Shape;41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8375" y="2268225"/>
            <a:ext cx="2970750" cy="10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418" name="Google Shape;41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575" y="1069434"/>
            <a:ext cx="2808598" cy="3930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5"/>
          <p:cNvSpPr txBox="1"/>
          <p:nvPr>
            <p:ph type="title"/>
          </p:nvPr>
        </p:nvSpPr>
        <p:spPr>
          <a:xfrm>
            <a:off x="321466" y="453159"/>
            <a:ext cx="8514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300"/>
              <a:buFont typeface="Helvetica Neue Light"/>
              <a:buNone/>
            </a:pPr>
            <a:r>
              <a:rPr lang="zh-CN"/>
              <a:t>ListView - Adapter</a:t>
            </a:r>
            <a:endParaRPr sz="700">
              <a:solidFill>
                <a:srgbClr val="FF0000"/>
              </a:solidFill>
            </a:endParaRPr>
          </a:p>
        </p:txBody>
      </p:sp>
      <p:sp>
        <p:nvSpPr>
          <p:cNvPr id="424" name="Google Shape;424;p65"/>
          <p:cNvSpPr txBox="1"/>
          <p:nvPr>
            <p:ph idx="1" type="body"/>
          </p:nvPr>
        </p:nvSpPr>
        <p:spPr>
          <a:xfrm>
            <a:off x="437750" y="1167600"/>
            <a:ext cx="3890700" cy="32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6800" lIns="26800" spcFirstLastPara="1" rIns="26800" wrap="square" tIns="2680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zh-CN" sz="1800"/>
              <a:t>系统封装Adapter （</a:t>
            </a:r>
            <a:r>
              <a:rPr lang="zh-CN" sz="1800">
                <a:solidFill>
                  <a:schemeClr val="dk2"/>
                </a:solidFill>
              </a:rPr>
              <a:t>企业內不常用</a:t>
            </a:r>
            <a:r>
              <a:rPr lang="zh-CN" sz="1800"/>
              <a:t>）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800"/>
              <a:t>SimpleAdapter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zh-CN" sz="1800">
                <a:solidFill>
                  <a:schemeClr val="dk2"/>
                </a:solidFill>
              </a:rPr>
              <a:t>ArrayAdapter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zh-CN" sz="1800">
                <a:solidFill>
                  <a:schemeClr val="dk2"/>
                </a:solidFill>
              </a:rPr>
              <a:t>CusorAdapter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zh-CN" sz="1800">
                <a:solidFill>
                  <a:schemeClr val="dk2"/>
                </a:solidFill>
              </a:rPr>
              <a:t>...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2000"/>
          </a:p>
        </p:txBody>
      </p:sp>
      <p:sp>
        <p:nvSpPr>
          <p:cNvPr id="425" name="Google Shape;425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6"/>
          <p:cNvSpPr txBox="1"/>
          <p:nvPr>
            <p:ph type="title"/>
          </p:nvPr>
        </p:nvSpPr>
        <p:spPr>
          <a:xfrm>
            <a:off x="321466" y="453159"/>
            <a:ext cx="8514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300"/>
              <a:buFont typeface="Helvetica Neue Light"/>
              <a:buNone/>
            </a:pPr>
            <a:r>
              <a:rPr lang="zh-CN"/>
              <a:t>ListView - 自定义Adapter</a:t>
            </a:r>
            <a:endParaRPr sz="700">
              <a:solidFill>
                <a:srgbClr val="FF0000"/>
              </a:solidFill>
            </a:endParaRPr>
          </a:p>
        </p:txBody>
      </p:sp>
      <p:pic>
        <p:nvPicPr>
          <p:cNvPr id="431" name="Google Shape;431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1775" y="1245400"/>
            <a:ext cx="4056400" cy="29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7"/>
          <p:cNvSpPr txBox="1"/>
          <p:nvPr>
            <p:ph type="title"/>
          </p:nvPr>
        </p:nvSpPr>
        <p:spPr>
          <a:xfrm>
            <a:off x="321466" y="453159"/>
            <a:ext cx="8514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300"/>
              <a:buFont typeface="Helvetica Neue Light"/>
              <a:buNone/>
            </a:pPr>
            <a:r>
              <a:rPr lang="zh-CN"/>
              <a:t>ListView - item view</a:t>
            </a:r>
            <a:endParaRPr sz="700">
              <a:solidFill>
                <a:srgbClr val="FF0000"/>
              </a:solidFill>
            </a:endParaRPr>
          </a:p>
        </p:txBody>
      </p:sp>
      <p:pic>
        <p:nvPicPr>
          <p:cNvPr id="438" name="Google Shape;438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525" y="1126675"/>
            <a:ext cx="4090500" cy="279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11175" y="1126675"/>
            <a:ext cx="2604034" cy="2795174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321466" y="453159"/>
            <a:ext cx="8514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300"/>
              <a:buFont typeface="Helvetica Neue Light"/>
              <a:buNone/>
            </a:pPr>
            <a:r>
              <a:rPr lang="zh-CN"/>
              <a:t>创建Activity</a:t>
            </a:r>
            <a:endParaRPr sz="700"/>
          </a:p>
        </p:txBody>
      </p:sp>
      <p:sp>
        <p:nvSpPr>
          <p:cNvPr id="102" name="Google Shape;102;p23"/>
          <p:cNvSpPr txBox="1"/>
          <p:nvPr>
            <p:ph idx="1" type="body"/>
          </p:nvPr>
        </p:nvSpPr>
        <p:spPr>
          <a:xfrm>
            <a:off x="321466" y="1152212"/>
            <a:ext cx="8514000" cy="3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zh-CN" sz="1800"/>
              <a:t>创建XX</a:t>
            </a:r>
            <a:r>
              <a:rPr lang="zh-CN" sz="1800">
                <a:solidFill>
                  <a:schemeClr val="dk2"/>
                </a:solidFill>
              </a:rPr>
              <a:t>Activity.java，继承Activity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zh-CN" sz="1800"/>
              <a:t>在AndroidManifest.xml里面注册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zh-CN" sz="1800"/>
              <a:t>编写布局xml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zh-CN" sz="1800"/>
              <a:t>在onCreate里面setContent(xml)</a:t>
            </a:r>
            <a:endParaRPr sz="1800"/>
          </a:p>
        </p:txBody>
      </p:sp>
      <p:sp>
        <p:nvSpPr>
          <p:cNvPr id="103" name="Google Shape;103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8"/>
          <p:cNvSpPr txBox="1"/>
          <p:nvPr>
            <p:ph type="title"/>
          </p:nvPr>
        </p:nvSpPr>
        <p:spPr>
          <a:xfrm>
            <a:off x="321466" y="453159"/>
            <a:ext cx="8514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300"/>
              <a:buFont typeface="Helvetica Neue Light"/>
              <a:buNone/>
            </a:pPr>
            <a:r>
              <a:rPr lang="zh-CN"/>
              <a:t>ListView - 复用机制</a:t>
            </a:r>
            <a:endParaRPr sz="700">
              <a:solidFill>
                <a:srgbClr val="FF0000"/>
              </a:solidFill>
            </a:endParaRPr>
          </a:p>
        </p:txBody>
      </p:sp>
      <p:pic>
        <p:nvPicPr>
          <p:cNvPr id="446" name="Google Shape;446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3475" y="1267150"/>
            <a:ext cx="3456725" cy="2784426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9"/>
          <p:cNvSpPr txBox="1"/>
          <p:nvPr>
            <p:ph type="title"/>
          </p:nvPr>
        </p:nvSpPr>
        <p:spPr>
          <a:xfrm>
            <a:off x="321466" y="453159"/>
            <a:ext cx="8514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300"/>
              <a:buFont typeface="Helvetica Neue Light"/>
              <a:buNone/>
            </a:pPr>
            <a:r>
              <a:rPr lang="zh-CN"/>
              <a:t>ListView 课外阅读</a:t>
            </a:r>
            <a:endParaRPr sz="700">
              <a:solidFill>
                <a:srgbClr val="FF0000"/>
              </a:solidFill>
            </a:endParaRPr>
          </a:p>
        </p:txBody>
      </p:sp>
      <p:sp>
        <p:nvSpPr>
          <p:cNvPr id="453" name="Google Shape;453;p69"/>
          <p:cNvSpPr txBox="1"/>
          <p:nvPr>
            <p:ph idx="1" type="body"/>
          </p:nvPr>
        </p:nvSpPr>
        <p:spPr>
          <a:xfrm>
            <a:off x="264875" y="1607875"/>
            <a:ext cx="6376500" cy="18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zh-CN" sz="1800"/>
              <a:t>ListView Item 怎么显示多种布局？</a:t>
            </a:r>
            <a:endParaRPr sz="1800"/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zh-CN" sz="1800"/>
              <a:t>GridView 的使用</a:t>
            </a:r>
            <a:endParaRPr sz="1800"/>
          </a:p>
          <a:p>
            <a:pPr indent="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1800"/>
          </a:p>
          <a:p>
            <a:pPr indent="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</p:txBody>
      </p:sp>
      <p:sp>
        <p:nvSpPr>
          <p:cNvPr id="454" name="Google Shape;454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455" name="Google Shape;45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775" y="1060359"/>
            <a:ext cx="2197826" cy="3416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0"/>
          <p:cNvSpPr txBox="1"/>
          <p:nvPr>
            <p:ph idx="1" type="body"/>
          </p:nvPr>
        </p:nvSpPr>
        <p:spPr>
          <a:xfrm>
            <a:off x="369875" y="1284125"/>
            <a:ext cx="8514000" cy="18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700"/>
              <a:buNone/>
            </a:pPr>
            <a:r>
              <a:rPr lang="zh-CN" sz="1800">
                <a:solidFill>
                  <a:srgbClr val="212121"/>
                </a:solidFill>
              </a:rPr>
              <a:t>        </a:t>
            </a:r>
            <a:r>
              <a:rPr b="1" lang="zh-CN" sz="1800">
                <a:solidFill>
                  <a:srgbClr val="212121"/>
                </a:solidFill>
              </a:rPr>
              <a:t>A flexible view for providing a limited window into a large data set.</a:t>
            </a:r>
            <a:endParaRPr b="1" sz="1800">
              <a:solidFill>
                <a:srgbClr val="21212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700"/>
              <a:buNone/>
            </a:pPr>
            <a:r>
              <a:rPr lang="zh-CN" sz="1800">
                <a:solidFill>
                  <a:srgbClr val="212121"/>
                </a:solidFill>
              </a:rPr>
              <a:t>	   </a:t>
            </a:r>
            <a:endParaRPr sz="1800">
              <a:solidFill>
                <a:srgbClr val="21212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1800">
              <a:solidFill>
                <a:srgbClr val="212121"/>
              </a:solidFill>
            </a:endParaRPr>
          </a:p>
        </p:txBody>
      </p:sp>
      <p:sp>
        <p:nvSpPr>
          <p:cNvPr id="461" name="Google Shape;461;p70"/>
          <p:cNvSpPr txBox="1"/>
          <p:nvPr>
            <p:ph type="title"/>
          </p:nvPr>
        </p:nvSpPr>
        <p:spPr>
          <a:xfrm>
            <a:off x="321466" y="453159"/>
            <a:ext cx="8514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300"/>
              <a:buFont typeface="Helvetica Neue Light"/>
              <a:buNone/>
            </a:pPr>
            <a:r>
              <a:rPr lang="zh-CN"/>
              <a:t>RecyclerView - 概述 </a:t>
            </a:r>
            <a:endParaRPr sz="700"/>
          </a:p>
        </p:txBody>
      </p:sp>
      <p:sp>
        <p:nvSpPr>
          <p:cNvPr id="462" name="Google Shape;462;p70"/>
          <p:cNvSpPr txBox="1"/>
          <p:nvPr>
            <p:ph idx="1" type="body"/>
          </p:nvPr>
        </p:nvSpPr>
        <p:spPr>
          <a:xfrm>
            <a:off x="369875" y="2190750"/>
            <a:ext cx="8514000" cy="18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26800" lIns="26800" spcFirstLastPara="1" rIns="26800" wrap="square" tIns="268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212121"/>
              </a:buClr>
              <a:buSzPts val="1800"/>
              <a:buChar char="●"/>
            </a:pPr>
            <a:r>
              <a:rPr lang="zh-CN" sz="1800">
                <a:solidFill>
                  <a:srgbClr val="212121"/>
                </a:solidFill>
              </a:rPr>
              <a:t>a flexible view：灵活</a:t>
            </a:r>
            <a:endParaRPr sz="1800">
              <a:solidFill>
                <a:srgbClr val="21212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212121"/>
              </a:buClr>
              <a:buSzPts val="1800"/>
              <a:buChar char="●"/>
            </a:pPr>
            <a:r>
              <a:rPr lang="zh-CN" sz="1800">
                <a:solidFill>
                  <a:srgbClr val="212121"/>
                </a:solidFill>
              </a:rPr>
              <a:t>a large data set：大型数据集</a:t>
            </a:r>
            <a:endParaRPr sz="1800">
              <a:solidFill>
                <a:srgbClr val="21212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212121"/>
              </a:buClr>
              <a:buSzPts val="1800"/>
              <a:buChar char="●"/>
            </a:pPr>
            <a:r>
              <a:rPr lang="zh-CN" sz="1800">
                <a:solidFill>
                  <a:srgbClr val="212121"/>
                </a:solidFill>
              </a:rPr>
              <a:t>a limited window：有限制的窗口</a:t>
            </a:r>
            <a:endParaRPr sz="1800">
              <a:solidFill>
                <a:srgbClr val="21212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700"/>
              <a:buNone/>
            </a:pPr>
            <a:r>
              <a:rPr lang="zh-CN" sz="1800">
                <a:solidFill>
                  <a:srgbClr val="212121"/>
                </a:solidFill>
              </a:rPr>
              <a:t>	   </a:t>
            </a:r>
            <a:endParaRPr sz="1800">
              <a:solidFill>
                <a:srgbClr val="21212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1800">
              <a:solidFill>
                <a:srgbClr val="212121"/>
              </a:solidFill>
            </a:endParaRPr>
          </a:p>
        </p:txBody>
      </p:sp>
      <p:sp>
        <p:nvSpPr>
          <p:cNvPr id="463" name="Google Shape;463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1"/>
          <p:cNvSpPr txBox="1"/>
          <p:nvPr>
            <p:ph type="title"/>
          </p:nvPr>
        </p:nvSpPr>
        <p:spPr>
          <a:xfrm>
            <a:off x="321466" y="453159"/>
            <a:ext cx="8514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300"/>
              <a:buFont typeface="Helvetica Neue Light"/>
              <a:buNone/>
            </a:pPr>
            <a:r>
              <a:rPr lang="zh-CN"/>
              <a:t>RecyclerView</a:t>
            </a:r>
            <a:endParaRPr sz="700"/>
          </a:p>
        </p:txBody>
      </p:sp>
      <p:pic>
        <p:nvPicPr>
          <p:cNvPr id="469" name="Google Shape;469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925" y="1151400"/>
            <a:ext cx="1966825" cy="345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69300" y="1169513"/>
            <a:ext cx="1966825" cy="341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74900" y="1151400"/>
            <a:ext cx="2045694" cy="34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2"/>
          <p:cNvSpPr txBox="1"/>
          <p:nvPr>
            <p:ph type="title"/>
          </p:nvPr>
        </p:nvSpPr>
        <p:spPr>
          <a:xfrm>
            <a:off x="321466" y="453159"/>
            <a:ext cx="8514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300"/>
              <a:buFont typeface="Helvetica Neue Light"/>
              <a:buNone/>
            </a:pPr>
            <a:r>
              <a:rPr lang="zh-CN"/>
              <a:t>RecyclerView </a:t>
            </a:r>
            <a:endParaRPr sz="700"/>
          </a:p>
        </p:txBody>
      </p:sp>
      <p:sp>
        <p:nvSpPr>
          <p:cNvPr id="478" name="Google Shape;478;p72"/>
          <p:cNvSpPr txBox="1"/>
          <p:nvPr>
            <p:ph idx="1" type="body"/>
          </p:nvPr>
        </p:nvSpPr>
        <p:spPr>
          <a:xfrm>
            <a:off x="212250" y="2061800"/>
            <a:ext cx="6352800" cy="338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800"/>
              <a:t>android support-v7包 中新增的一个ListView升级版控件</a:t>
            </a:r>
            <a:endParaRPr sz="1800"/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800"/>
              <a:t>默认支持布局</a:t>
            </a:r>
            <a:endParaRPr sz="1800"/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CN" sz="1800"/>
              <a:t>线性布局</a:t>
            </a:r>
            <a:endParaRPr sz="1800"/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CN" sz="1800"/>
              <a:t>网络布局</a:t>
            </a:r>
            <a:endParaRPr sz="1800"/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CN" sz="1800"/>
              <a:t>瀑布流</a:t>
            </a:r>
            <a:endParaRPr sz="1800"/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CN" sz="1800"/>
              <a:t>同时支持纵向、横向滚动</a:t>
            </a:r>
            <a:endParaRPr sz="1800"/>
          </a:p>
          <a:p>
            <a:pPr indent="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1800"/>
          </a:p>
          <a:p>
            <a:pPr indent="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</p:txBody>
      </p:sp>
      <p:sp>
        <p:nvSpPr>
          <p:cNvPr id="479" name="Google Shape;479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3"/>
          <p:cNvSpPr txBox="1"/>
          <p:nvPr>
            <p:ph type="title"/>
          </p:nvPr>
        </p:nvSpPr>
        <p:spPr>
          <a:xfrm>
            <a:off x="321466" y="453159"/>
            <a:ext cx="8514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300"/>
              <a:buFont typeface="Helvetica Neue Light"/>
              <a:buNone/>
            </a:pPr>
            <a:r>
              <a:rPr lang="zh-CN"/>
              <a:t>RecyclerView - 使用</a:t>
            </a:r>
            <a:endParaRPr sz="700"/>
          </a:p>
        </p:txBody>
      </p:sp>
      <p:pic>
        <p:nvPicPr>
          <p:cNvPr id="485" name="Google Shape;485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4825" y="1201638"/>
            <a:ext cx="5943600" cy="292417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4"/>
          <p:cNvSpPr txBox="1"/>
          <p:nvPr>
            <p:ph type="title"/>
          </p:nvPr>
        </p:nvSpPr>
        <p:spPr>
          <a:xfrm>
            <a:off x="321466" y="453159"/>
            <a:ext cx="8514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300"/>
              <a:buFont typeface="Helvetica Neue Light"/>
              <a:buNone/>
            </a:pPr>
            <a:r>
              <a:rPr lang="zh-CN"/>
              <a:t>RecyclerView - 设计</a:t>
            </a:r>
            <a:endParaRPr sz="700"/>
          </a:p>
        </p:txBody>
      </p:sp>
      <p:pic>
        <p:nvPicPr>
          <p:cNvPr id="492" name="Google Shape;492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1075" y="1383575"/>
            <a:ext cx="4460476" cy="22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5"/>
          <p:cNvSpPr txBox="1"/>
          <p:nvPr>
            <p:ph type="title"/>
          </p:nvPr>
        </p:nvSpPr>
        <p:spPr>
          <a:xfrm>
            <a:off x="321466" y="453159"/>
            <a:ext cx="8514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300"/>
              <a:buFont typeface="Helvetica Neue Light"/>
              <a:buNone/>
            </a:pPr>
            <a:r>
              <a:rPr lang="zh-CN"/>
              <a:t>RecyclerView - Adapter</a:t>
            </a:r>
            <a:endParaRPr sz="700"/>
          </a:p>
        </p:txBody>
      </p:sp>
      <p:pic>
        <p:nvPicPr>
          <p:cNvPr id="499" name="Google Shape;499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8525" y="949475"/>
            <a:ext cx="3703476" cy="3671101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75"/>
          <p:cNvSpPr txBox="1"/>
          <p:nvPr>
            <p:ph idx="1" type="body"/>
          </p:nvPr>
        </p:nvSpPr>
        <p:spPr>
          <a:xfrm>
            <a:off x="379825" y="1218250"/>
            <a:ext cx="4056300" cy="3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800" lIns="26800" spcFirstLastPara="1" rIns="26800" wrap="square" tIns="26800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zh-CN" sz="1800"/>
              <a:t>ItemView 复用Google已经搞定，不用再setTag.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zh-CN" sz="1800"/>
              <a:t>ViewHolder的编写规范化</a:t>
            </a:r>
            <a:endParaRPr sz="1800"/>
          </a:p>
        </p:txBody>
      </p:sp>
      <p:sp>
        <p:nvSpPr>
          <p:cNvPr id="501" name="Google Shape;501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6"/>
          <p:cNvSpPr txBox="1"/>
          <p:nvPr>
            <p:ph type="title"/>
          </p:nvPr>
        </p:nvSpPr>
        <p:spPr>
          <a:xfrm>
            <a:off x="321466" y="453159"/>
            <a:ext cx="8514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300"/>
              <a:buFont typeface="Helvetica Neue Light"/>
              <a:buNone/>
            </a:pPr>
            <a:r>
              <a:rPr lang="zh-CN"/>
              <a:t>RecyclerView - 复用</a:t>
            </a:r>
            <a:endParaRPr sz="700"/>
          </a:p>
        </p:txBody>
      </p:sp>
      <p:sp>
        <p:nvSpPr>
          <p:cNvPr id="507" name="Google Shape;507;p76"/>
          <p:cNvSpPr txBox="1"/>
          <p:nvPr>
            <p:ph idx="1" type="body"/>
          </p:nvPr>
        </p:nvSpPr>
        <p:spPr>
          <a:xfrm>
            <a:off x="227425" y="1114025"/>
            <a:ext cx="34125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26800" lIns="26800" spcFirstLastPara="1" rIns="26800" wrap="square" tIns="26800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800"/>
              <a:t>三级缓存 + 自定义缓存</a:t>
            </a:r>
            <a:endParaRPr sz="1800"/>
          </a:p>
        </p:txBody>
      </p:sp>
      <p:pic>
        <p:nvPicPr>
          <p:cNvPr id="508" name="Google Shape;508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4700" y="1035301"/>
            <a:ext cx="3660799" cy="279225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7"/>
          <p:cNvSpPr txBox="1"/>
          <p:nvPr>
            <p:ph type="title"/>
          </p:nvPr>
        </p:nvSpPr>
        <p:spPr>
          <a:xfrm>
            <a:off x="321466" y="453159"/>
            <a:ext cx="8514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300"/>
              <a:buFont typeface="Helvetica Neue Light"/>
              <a:buNone/>
            </a:pPr>
            <a:r>
              <a:rPr lang="zh-CN"/>
              <a:t>RecyclerView 与 ListView 对比</a:t>
            </a:r>
            <a:endParaRPr sz="700"/>
          </a:p>
        </p:txBody>
      </p:sp>
      <p:graphicFrame>
        <p:nvGraphicFramePr>
          <p:cNvPr id="515" name="Google Shape;515;p77"/>
          <p:cNvGraphicFramePr/>
          <p:nvPr/>
        </p:nvGraphicFramePr>
        <p:xfrm>
          <a:off x="1033875" y="1205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{17E063FD-B104-4191-B672-D2C790E4F559}</a:tableStyleId>
              </a:tblPr>
              <a:tblGrid>
                <a:gridCol w="1611875"/>
                <a:gridCol w="2978275"/>
                <a:gridCol w="2295075"/>
              </a:tblGrid>
              <a:tr h="408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RecyclerView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ListView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</a:tr>
              <a:tr h="408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默认支持布局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线性、网格、瀑布流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线性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08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滚动方向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纵向、横向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纵向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08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自定义布局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方便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不方便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08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ItemView 动画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方便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不方便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8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局部刷新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支持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不支持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Header/Footer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不支持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支持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92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缓存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三级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CN" sz="1400" u="none" cap="none" strike="noStrike"/>
                        <a:t>二级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16" name="Google Shape;516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/>
          <p:nvPr>
            <p:ph type="title"/>
          </p:nvPr>
        </p:nvSpPr>
        <p:spPr>
          <a:xfrm>
            <a:off x="321466" y="453159"/>
            <a:ext cx="8514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300"/>
              <a:buFont typeface="Helvetica Neue Light"/>
              <a:buNone/>
            </a:pPr>
            <a:r>
              <a:rPr lang="zh-CN"/>
              <a:t>跳转与关闭</a:t>
            </a:r>
            <a:endParaRPr sz="700"/>
          </a:p>
        </p:txBody>
      </p:sp>
      <p:sp>
        <p:nvSpPr>
          <p:cNvPr id="109" name="Google Shape;109;p24"/>
          <p:cNvSpPr txBox="1"/>
          <p:nvPr>
            <p:ph idx="1" type="body"/>
          </p:nvPr>
        </p:nvSpPr>
        <p:spPr>
          <a:xfrm>
            <a:off x="321466" y="1152212"/>
            <a:ext cx="8514000" cy="3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26800" lIns="26800" spcFirstLastPara="1" rIns="26800" wrap="square" tIns="268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zh-CN" sz="1800"/>
              <a:t>使用startActivity()进行跳转，使用Intent传递数据</a:t>
            </a:r>
            <a:endParaRPr sz="1800"/>
          </a:p>
        </p:txBody>
      </p:sp>
      <p:sp>
        <p:nvSpPr>
          <p:cNvPr id="110" name="Google Shape;110;p24"/>
          <p:cNvSpPr/>
          <p:nvPr/>
        </p:nvSpPr>
        <p:spPr>
          <a:xfrm>
            <a:off x="2103575" y="2658900"/>
            <a:ext cx="1095000" cy="2031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Activity A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4"/>
          <p:cNvSpPr/>
          <p:nvPr/>
        </p:nvSpPr>
        <p:spPr>
          <a:xfrm>
            <a:off x="5187900" y="2658900"/>
            <a:ext cx="1095000" cy="2031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Activity B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2" name="Google Shape;112;p24"/>
          <p:cNvCxnSpPr>
            <a:stCxn id="110" idx="3"/>
            <a:endCxn id="111" idx="1"/>
          </p:cNvCxnSpPr>
          <p:nvPr/>
        </p:nvCxnSpPr>
        <p:spPr>
          <a:xfrm>
            <a:off x="3198575" y="3674700"/>
            <a:ext cx="1989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3" name="Google Shape;113;p24"/>
          <p:cNvSpPr txBox="1"/>
          <p:nvPr/>
        </p:nvSpPr>
        <p:spPr>
          <a:xfrm>
            <a:off x="3746050" y="3197700"/>
            <a:ext cx="7419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字节跳动ByteDance-PPT-0724-02.jpg" id="521" name="Google Shape;521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0" y="0"/>
            <a:ext cx="913588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78"/>
          <p:cNvSpPr txBox="1"/>
          <p:nvPr/>
        </p:nvSpPr>
        <p:spPr>
          <a:xfrm>
            <a:off x="644525" y="1908975"/>
            <a:ext cx="4788300" cy="16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r>
              <a:rPr b="1" i="0" lang="zh-CN" sz="3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HomeWork</a:t>
            </a:r>
            <a:br>
              <a:rPr b="1" i="0" lang="zh-CN" sz="3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b="1" i="0" sz="36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3" name="Google Shape;523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9"/>
          <p:cNvSpPr txBox="1"/>
          <p:nvPr>
            <p:ph type="title"/>
          </p:nvPr>
        </p:nvSpPr>
        <p:spPr>
          <a:xfrm>
            <a:off x="321466" y="453159"/>
            <a:ext cx="8514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300"/>
              <a:buFont typeface="Helvetica Neue Light"/>
              <a:buNone/>
            </a:pPr>
            <a:r>
              <a:rPr lang="zh-CN"/>
              <a:t>课后作业</a:t>
            </a:r>
            <a:endParaRPr sz="700"/>
          </a:p>
        </p:txBody>
      </p:sp>
      <p:sp>
        <p:nvSpPr>
          <p:cNvPr id="529" name="Google Shape;529;p79"/>
          <p:cNvSpPr/>
          <p:nvPr/>
        </p:nvSpPr>
        <p:spPr>
          <a:xfrm>
            <a:off x="321466" y="1129145"/>
            <a:ext cx="6301007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Logcat在屏幕旋转的时候 #onStop() #onDestroy()会展示出来，但UI界面我们看不到，在今天课程基础上想办法补全它，让其跟logcat的展示一样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一个抖音笔试题：统计页面所有view的个数     ViewGroup中的API ： getChildCount()   getChildAt()</a:t>
            </a:r>
            <a:endParaRPr/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实现一个类似抖音消息页面，如右图-&gt; ,并且点击每个recycleview的item,能够跳转到一个新的界面，并且在新的页面显示出他是第几个item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0" name="Google Shape;530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9497" y="1129145"/>
            <a:ext cx="1782748" cy="3170914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79"/>
          <p:cNvSpPr/>
          <p:nvPr/>
        </p:nvSpPr>
        <p:spPr>
          <a:xfrm>
            <a:off x="0" y="4092310"/>
            <a:ext cx="6400800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课堂代码&amp;资源地址：</a:t>
            </a:r>
            <a:r>
              <a:rPr b="0" i="0" lang="zh-C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https://github.com/bytedance-android/Chapter-</a:t>
            </a:r>
            <a:r>
              <a:rPr b="0" i="0" lang="zh-C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3A5BA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80"/>
          <p:cNvSpPr txBox="1"/>
          <p:nvPr>
            <p:ph type="title"/>
          </p:nvPr>
        </p:nvSpPr>
        <p:spPr>
          <a:xfrm>
            <a:off x="2081475" y="2125225"/>
            <a:ext cx="31683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Helvetica Neue"/>
              <a:buNone/>
            </a:pPr>
            <a:r>
              <a:rPr lang="zh-CN"/>
              <a:t>Q&amp;A</a:t>
            </a:r>
            <a:endParaRPr sz="700"/>
          </a:p>
        </p:txBody>
      </p:sp>
      <p:sp>
        <p:nvSpPr>
          <p:cNvPr id="538" name="Google Shape;538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1"/>
          <p:cNvSpPr txBox="1"/>
          <p:nvPr>
            <p:ph type="title"/>
          </p:nvPr>
        </p:nvSpPr>
        <p:spPr>
          <a:xfrm>
            <a:off x="1879118" y="1988833"/>
            <a:ext cx="3602233" cy="1165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Helvetica Neue"/>
              <a:buNone/>
            </a:pPr>
            <a:r>
              <a:rPr b="1" i="0" lang="zh-CN" sz="4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Thanks</a:t>
            </a:r>
            <a:endParaRPr b="1" i="0" sz="46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4" name="Google Shape;544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 txBox="1"/>
          <p:nvPr>
            <p:ph type="title"/>
          </p:nvPr>
        </p:nvSpPr>
        <p:spPr>
          <a:xfrm>
            <a:off x="321466" y="453159"/>
            <a:ext cx="8514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300"/>
              <a:buFont typeface="Helvetica Neue Light"/>
              <a:buNone/>
            </a:pPr>
            <a:r>
              <a:rPr lang="zh-CN"/>
              <a:t>跳转与关闭</a:t>
            </a:r>
            <a:endParaRPr sz="700"/>
          </a:p>
        </p:txBody>
      </p:sp>
      <p:sp>
        <p:nvSpPr>
          <p:cNvPr id="120" name="Google Shape;120;p25"/>
          <p:cNvSpPr txBox="1"/>
          <p:nvPr>
            <p:ph idx="1" type="body"/>
          </p:nvPr>
        </p:nvSpPr>
        <p:spPr>
          <a:xfrm>
            <a:off x="321466" y="1152212"/>
            <a:ext cx="8514000" cy="3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26800" lIns="26800" spcFirstLastPara="1" rIns="26800" wrap="square" tIns="268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zh-CN" sz="1800"/>
              <a:t>使用finish()退出Activity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zh-CN" sz="1800"/>
              <a:t>点击Back按键退出Acticity</a:t>
            </a:r>
            <a:endParaRPr sz="18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zh-CN" sz="1400"/>
              <a:t>默认内部也会调用到finish()</a:t>
            </a:r>
            <a:endParaRPr sz="1400"/>
          </a:p>
        </p:txBody>
      </p:sp>
      <p:sp>
        <p:nvSpPr>
          <p:cNvPr id="121" name="Google Shape;121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/>
          <p:nvPr>
            <p:ph type="title"/>
          </p:nvPr>
        </p:nvSpPr>
        <p:spPr>
          <a:xfrm>
            <a:off x="321466" y="453159"/>
            <a:ext cx="8514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300"/>
              <a:buFont typeface="Helvetica Neue Light"/>
              <a:buNone/>
            </a:pPr>
            <a:r>
              <a:rPr lang="zh-CN"/>
              <a:t>Activity生命周期</a:t>
            </a:r>
            <a:endParaRPr sz="700"/>
          </a:p>
        </p:txBody>
      </p:sp>
      <p:pic>
        <p:nvPicPr>
          <p:cNvPr id="127" name="Google Shape;12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6825" y="140823"/>
            <a:ext cx="3761875" cy="486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6"/>
          <p:cNvSpPr txBox="1"/>
          <p:nvPr>
            <p:ph idx="1" type="body"/>
          </p:nvPr>
        </p:nvSpPr>
        <p:spPr>
          <a:xfrm>
            <a:off x="321475" y="1332325"/>
            <a:ext cx="2718600" cy="20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zh-CN" sz="1800"/>
              <a:t>回调函数:</a:t>
            </a:r>
            <a:endParaRPr sz="1800"/>
          </a:p>
          <a:p>
            <a:pPr indent="-317500" lvl="0" marL="317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800"/>
              <a:t>onCreate、onDestroy</a:t>
            </a:r>
            <a:endParaRPr sz="1800"/>
          </a:p>
          <a:p>
            <a:pPr indent="-317500" lvl="0" marL="317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800"/>
              <a:t>onStart、onStop</a:t>
            </a:r>
            <a:endParaRPr sz="1800"/>
          </a:p>
          <a:p>
            <a:pPr indent="-317500" lvl="0" marL="317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800"/>
              <a:t>onResume、onPause</a:t>
            </a:r>
            <a:endParaRPr sz="1800"/>
          </a:p>
          <a:p>
            <a:pPr indent="-317500" lvl="0" marL="317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800"/>
              <a:t>onRestart</a:t>
            </a:r>
            <a:endParaRPr sz="1800"/>
          </a:p>
        </p:txBody>
      </p:sp>
      <p:sp>
        <p:nvSpPr>
          <p:cNvPr id="129" name="Google Shape;129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 txBox="1"/>
          <p:nvPr>
            <p:ph type="title"/>
          </p:nvPr>
        </p:nvSpPr>
        <p:spPr>
          <a:xfrm>
            <a:off x="321466" y="453159"/>
            <a:ext cx="8514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300"/>
              <a:buFont typeface="Helvetica Neue Light"/>
              <a:buNone/>
            </a:pPr>
            <a:r>
              <a:rPr lang="zh-CN"/>
              <a:t>Activity生命周期</a:t>
            </a:r>
            <a:endParaRPr sz="700"/>
          </a:p>
        </p:txBody>
      </p:sp>
      <p:sp>
        <p:nvSpPr>
          <p:cNvPr id="135" name="Google Shape;135;p27"/>
          <p:cNvSpPr txBox="1"/>
          <p:nvPr>
            <p:ph idx="1" type="body"/>
          </p:nvPr>
        </p:nvSpPr>
        <p:spPr>
          <a:xfrm>
            <a:off x="321466" y="1152212"/>
            <a:ext cx="8514000" cy="3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800" lIns="26800" spcFirstLastPara="1" rIns="26800" wrap="square" tIns="26800">
            <a:noAutofit/>
          </a:bodyPr>
          <a:lstStyle/>
          <a:p>
            <a:pPr indent="-317500" lvl="0" marL="317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800"/>
              <a:t>启动Activity A</a:t>
            </a:r>
            <a:endParaRPr sz="1800"/>
          </a:p>
          <a:p>
            <a:pPr indent="-317500" lvl="0" marL="317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800"/>
              <a:t>打开对话框、关闭对话框</a:t>
            </a:r>
            <a:endParaRPr sz="1800"/>
          </a:p>
          <a:p>
            <a:pPr indent="-317500" lvl="0" marL="317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800"/>
              <a:t>按Back</a:t>
            </a:r>
            <a:r>
              <a:rPr lang="zh-CN" sz="1800">
                <a:solidFill>
                  <a:schemeClr val="dk2"/>
                </a:solidFill>
              </a:rPr>
              <a:t>键，再重新打开</a:t>
            </a:r>
            <a:endParaRPr sz="1800"/>
          </a:p>
          <a:p>
            <a:pPr indent="-317500" lvl="0" marL="317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800"/>
              <a:t>按Home键，再重新打开</a:t>
            </a:r>
            <a:endParaRPr sz="1800"/>
          </a:p>
          <a:p>
            <a:pPr indent="-317500" lvl="0" marL="317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800"/>
              <a:t>ActicityA 打开 Activity B，再Back回Activity A</a:t>
            </a:r>
            <a:endParaRPr sz="1800"/>
          </a:p>
        </p:txBody>
      </p:sp>
      <p:sp>
        <p:nvSpPr>
          <p:cNvPr id="136" name="Google Shape;136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